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2022-2023%20&#1091;&#1095;&#1077;&#1073;&#1085;&#1099;&#1081;%20&#1075;&#1086;&#1076;\&#1050;&#1040;&#1063;&#1045;&#1057;&#1058;&#1042;&#1054;%20&#1047;&#1053;&#1040;&#1053;&#1048;&#1049;%202022-2023\2023-2024%20&#1091;&#1095;.%20&#1075;&#1086;&#1076;\2%20&#1063;&#1045;&#1058;&#1042;&#1045;&#1056;&#1058;&#1068;\&#1054;&#1058;&#1063;&#1045;&#1058;%20&#1050;&#1051;&#1040;&#1057;&#1057;&#1053;&#1067;&#1061;%20&#1056;&#1059;&#1050;&#1054;&#1042;&#1054;&#1044;&#1048;&#1058;&#1045;&#1051;&#1045;&#1049;%20&#1047;&#1040;%202%20&#1063;&#1045;&#1058;&#1042;&#1045;&#1056;&#1058;&#1068;%202023-2024%20&#1059;&#1063;.%20&#1043;&#1054;&#1044;&#104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2022-2023%20&#1091;&#1095;&#1077;&#1073;&#1085;&#1099;&#1081;%20&#1075;&#1086;&#1076;\&#1050;&#1040;&#1063;&#1045;&#1057;&#1058;&#1042;&#1054;%20&#1047;&#1053;&#1040;&#1053;&#1048;&#1049;%202022-2023\2023-2024%20&#1091;&#1095;.%20&#1075;&#1086;&#1076;\2%20&#1063;&#1045;&#1058;&#1042;&#1045;&#1056;&#1058;&#1068;\&#1054;&#1058;&#1063;&#1045;&#1058;%20&#1050;&#1051;&#1040;&#1057;&#1057;&#1053;&#1067;&#1061;%20&#1056;&#1059;&#1050;&#1054;&#1042;&#1054;&#1044;&#1048;&#1058;&#1045;&#1051;&#1045;&#1049;%20&#1047;&#1040;%202%20&#1063;&#1045;&#1058;&#1042;&#1045;&#1056;&#1058;&#1068;%202023-2024%20&#1059;&#1063;.%20&#1043;&#1054;&#1044;&#104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2022-2023%20&#1091;&#1095;&#1077;&#1073;&#1085;&#1099;&#1081;%20&#1075;&#1086;&#1076;\&#1050;&#1040;&#1063;&#1045;&#1057;&#1058;&#1042;&#1054;%20&#1047;&#1053;&#1040;&#1053;&#1048;&#1049;%202022-2023\2023-2024%20&#1091;&#1095;.%20&#1075;&#1086;&#1076;\2%20&#1063;&#1045;&#1058;&#1042;&#1045;&#1056;&#1058;&#1068;\&#1054;&#1058;&#1063;&#1045;&#1058;%20&#1050;&#1051;&#1040;&#1057;&#1057;&#1053;&#1067;&#1061;%20&#1056;&#1059;&#1050;&#1054;&#1042;&#1054;&#1044;&#1048;&#1058;&#1045;&#1051;&#1045;&#1049;%20&#1047;&#1040;%202%20&#1063;&#1045;&#1058;&#1042;&#1045;&#1056;&#1058;&#1068;%202023-2024%20&#1059;&#1063;.%20&#1043;&#1054;&#1044;&#104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2022-2023%20&#1091;&#1095;&#1077;&#1073;&#1085;&#1099;&#1081;%20&#1075;&#1086;&#1076;\&#1050;&#1040;&#1063;&#1045;&#1057;&#1058;&#1042;&#1054;%20&#1047;&#1053;&#1040;&#1053;&#1048;&#1049;%202022-2023\2023-2024%20&#1091;&#1095;.%20&#1075;&#1086;&#1076;\2%20&#1063;&#1045;&#1058;&#1042;&#1045;&#1056;&#1058;&#1068;\&#1054;&#1058;&#1063;&#1045;&#1058;%20&#1050;&#1051;&#1040;&#1057;&#1057;&#1053;&#1067;&#1061;%20&#1056;&#1059;&#1050;&#1054;&#1042;&#1054;&#1044;&#1048;&#1058;&#1045;&#1051;&#1045;&#1049;%20&#1047;&#1040;%202%20&#1063;&#1045;&#1058;&#1042;&#1045;&#1056;&#1058;&#1068;%202023-2024%20&#1059;&#1063;.%20&#1043;&#1054;&#1044;&#104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'[ОТЧЕТ КЛАССНЫХ РУКОВОДИТЕЛЕЙ ЗА 2 ЧЕТВЕРТЬ 2023-2024 УЧ. ГОДА.xlsx]Лист2'!$B$3</c:f>
              <c:strCache>
                <c:ptCount val="1"/>
                <c:pt idx="0">
                  <c:v>% качества год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ГОДА.xlsx]Лист2'!$A$4:$A$19</c:f>
              <c:strCache>
                <c:ptCount val="16"/>
                <c:pt idx="0">
                  <c:v>2Ә</c:v>
                </c:pt>
                <c:pt idx="1">
                  <c:v>2А</c:v>
                </c:pt>
                <c:pt idx="2">
                  <c:v>2Б</c:v>
                </c:pt>
                <c:pt idx="3">
                  <c:v>2В</c:v>
                </c:pt>
                <c:pt idx="4">
                  <c:v>2Г</c:v>
                </c:pt>
                <c:pt idx="5">
                  <c:v>2Д</c:v>
                </c:pt>
                <c:pt idx="6">
                  <c:v>2Е</c:v>
                </c:pt>
                <c:pt idx="7">
                  <c:v>3А</c:v>
                </c:pt>
                <c:pt idx="8">
                  <c:v>3Б</c:v>
                </c:pt>
                <c:pt idx="9">
                  <c:v>3В</c:v>
                </c:pt>
                <c:pt idx="10">
                  <c:v>3Г</c:v>
                </c:pt>
                <c:pt idx="11">
                  <c:v>3Д</c:v>
                </c:pt>
                <c:pt idx="12">
                  <c:v>4А</c:v>
                </c:pt>
                <c:pt idx="13">
                  <c:v>4Б</c:v>
                </c:pt>
                <c:pt idx="14">
                  <c:v>4В</c:v>
                </c:pt>
                <c:pt idx="15">
                  <c:v>4Г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ГОДА.xlsx]Лист2'!$B$4:$B$19</c:f>
              <c:numCache>
                <c:formatCode>General</c:formatCode>
                <c:ptCount val="16"/>
                <c:pt idx="7">
                  <c:v>53.8</c:v>
                </c:pt>
                <c:pt idx="8" formatCode="0.0">
                  <c:v>55.2</c:v>
                </c:pt>
                <c:pt idx="9" formatCode="0.0">
                  <c:v>64</c:v>
                </c:pt>
                <c:pt idx="10" formatCode="0.0">
                  <c:v>64</c:v>
                </c:pt>
                <c:pt idx="11">
                  <c:v>58</c:v>
                </c:pt>
                <c:pt idx="12" formatCode="0.0">
                  <c:v>75</c:v>
                </c:pt>
                <c:pt idx="13" formatCode="0.0">
                  <c:v>64</c:v>
                </c:pt>
                <c:pt idx="14" formatCode="0.0">
                  <c:v>76</c:v>
                </c:pt>
                <c:pt idx="15" formatCode="0.0">
                  <c:v>65.2</c:v>
                </c:pt>
              </c:numCache>
            </c:numRef>
          </c:val>
        </c:ser>
        <c:ser>
          <c:idx val="1"/>
          <c:order val="1"/>
          <c:tx>
            <c:strRef>
              <c:f>'[ОТЧЕТ КЛАССНЫХ РУКОВОДИТЕЛЕЙ ЗА 2 ЧЕТВЕРТЬ 2023-2024 УЧ. ГОДА.xlsx]Лист2'!$C$3</c:f>
              <c:strCache>
                <c:ptCount val="1"/>
                <c:pt idx="0">
                  <c:v>1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ГОДА.xlsx]Лист2'!$A$4:$A$19</c:f>
              <c:strCache>
                <c:ptCount val="16"/>
                <c:pt idx="0">
                  <c:v>2Ә</c:v>
                </c:pt>
                <c:pt idx="1">
                  <c:v>2А</c:v>
                </c:pt>
                <c:pt idx="2">
                  <c:v>2Б</c:v>
                </c:pt>
                <c:pt idx="3">
                  <c:v>2В</c:v>
                </c:pt>
                <c:pt idx="4">
                  <c:v>2Г</c:v>
                </c:pt>
                <c:pt idx="5">
                  <c:v>2Д</c:v>
                </c:pt>
                <c:pt idx="6">
                  <c:v>2Е</c:v>
                </c:pt>
                <c:pt idx="7">
                  <c:v>3А</c:v>
                </c:pt>
                <c:pt idx="8">
                  <c:v>3Б</c:v>
                </c:pt>
                <c:pt idx="9">
                  <c:v>3В</c:v>
                </c:pt>
                <c:pt idx="10">
                  <c:v>3Г</c:v>
                </c:pt>
                <c:pt idx="11">
                  <c:v>3Д</c:v>
                </c:pt>
                <c:pt idx="12">
                  <c:v>4А</c:v>
                </c:pt>
                <c:pt idx="13">
                  <c:v>4Б</c:v>
                </c:pt>
                <c:pt idx="14">
                  <c:v>4В</c:v>
                </c:pt>
                <c:pt idx="15">
                  <c:v>4Г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ГОДА.xlsx]Лист2'!$C$4:$C$19</c:f>
              <c:numCache>
                <c:formatCode>General</c:formatCode>
                <c:ptCount val="16"/>
                <c:pt idx="7">
                  <c:v>55</c:v>
                </c:pt>
                <c:pt idx="8">
                  <c:v>50</c:v>
                </c:pt>
                <c:pt idx="9">
                  <c:v>52</c:v>
                </c:pt>
                <c:pt idx="10">
                  <c:v>63</c:v>
                </c:pt>
                <c:pt idx="11">
                  <c:v>56</c:v>
                </c:pt>
                <c:pt idx="12">
                  <c:v>68</c:v>
                </c:pt>
                <c:pt idx="13">
                  <c:v>60</c:v>
                </c:pt>
                <c:pt idx="14">
                  <c:v>68</c:v>
                </c:pt>
                <c:pt idx="15">
                  <c:v>63</c:v>
                </c:pt>
              </c:numCache>
            </c:numRef>
          </c:val>
        </c:ser>
        <c:ser>
          <c:idx val="2"/>
          <c:order val="2"/>
          <c:tx>
            <c:strRef>
              <c:f>'[ОТЧЕТ КЛАССНЫХ РУКОВОДИТЕЛЕЙ ЗА 2 ЧЕТВЕРТЬ 2023-2024 УЧ. ГОДА.xlsx]Лист2'!$D$3</c:f>
              <c:strCache>
                <c:ptCount val="1"/>
                <c:pt idx="0">
                  <c:v>кач. знаний за 1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ГОДА.xlsx]Лист2'!$A$4:$A$19</c:f>
              <c:strCache>
                <c:ptCount val="16"/>
                <c:pt idx="0">
                  <c:v>2Ә</c:v>
                </c:pt>
                <c:pt idx="1">
                  <c:v>2А</c:v>
                </c:pt>
                <c:pt idx="2">
                  <c:v>2Б</c:v>
                </c:pt>
                <c:pt idx="3">
                  <c:v>2В</c:v>
                </c:pt>
                <c:pt idx="4">
                  <c:v>2Г</c:v>
                </c:pt>
                <c:pt idx="5">
                  <c:v>2Д</c:v>
                </c:pt>
                <c:pt idx="6">
                  <c:v>2Е</c:v>
                </c:pt>
                <c:pt idx="7">
                  <c:v>3А</c:v>
                </c:pt>
                <c:pt idx="8">
                  <c:v>3Б</c:v>
                </c:pt>
                <c:pt idx="9">
                  <c:v>3В</c:v>
                </c:pt>
                <c:pt idx="10">
                  <c:v>3Г</c:v>
                </c:pt>
                <c:pt idx="11">
                  <c:v>3Д</c:v>
                </c:pt>
                <c:pt idx="12">
                  <c:v>4А</c:v>
                </c:pt>
                <c:pt idx="13">
                  <c:v>4Б</c:v>
                </c:pt>
                <c:pt idx="14">
                  <c:v>4В</c:v>
                </c:pt>
                <c:pt idx="15">
                  <c:v>4Г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ГОДА.xlsx]Лист2'!$D$4:$D$19</c:f>
              <c:numCache>
                <c:formatCode>0.0</c:formatCode>
                <c:ptCount val="16"/>
                <c:pt idx="0">
                  <c:v>56</c:v>
                </c:pt>
                <c:pt idx="1">
                  <c:v>56</c:v>
                </c:pt>
                <c:pt idx="2">
                  <c:v>67</c:v>
                </c:pt>
                <c:pt idx="3">
                  <c:v>48</c:v>
                </c:pt>
                <c:pt idx="4">
                  <c:v>74.074074074074076</c:v>
                </c:pt>
                <c:pt idx="5">
                  <c:v>62.5</c:v>
                </c:pt>
                <c:pt idx="6">
                  <c:v>50</c:v>
                </c:pt>
                <c:pt idx="7">
                  <c:v>55</c:v>
                </c:pt>
                <c:pt idx="8">
                  <c:v>55.555555555555557</c:v>
                </c:pt>
                <c:pt idx="9">
                  <c:v>56</c:v>
                </c:pt>
                <c:pt idx="10">
                  <c:v>54.166666666666664</c:v>
                </c:pt>
                <c:pt idx="11">
                  <c:v>50</c:v>
                </c:pt>
                <c:pt idx="12">
                  <c:v>58.333333333333336</c:v>
                </c:pt>
                <c:pt idx="13">
                  <c:v>62.5</c:v>
                </c:pt>
                <c:pt idx="14">
                  <c:v>63</c:v>
                </c:pt>
                <c:pt idx="15">
                  <c:v>54.166666666666664</c:v>
                </c:pt>
              </c:numCache>
            </c:numRef>
          </c:val>
        </c:ser>
        <c:ser>
          <c:idx val="3"/>
          <c:order val="3"/>
          <c:tx>
            <c:strRef>
              <c:f>'[ОТЧЕТ КЛАССНЫХ РУКОВОДИТЕЛЕЙ ЗА 2 ЧЕТВЕРТЬ 2023-2024 УЧ. ГОДА.xlsx]Лист2'!$E$3</c:f>
              <c:strCache>
                <c:ptCount val="1"/>
                <c:pt idx="0">
                  <c:v>% качества 2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ГОДА.xlsx]Лист2'!$A$4:$A$19</c:f>
              <c:strCache>
                <c:ptCount val="16"/>
                <c:pt idx="0">
                  <c:v>2Ә</c:v>
                </c:pt>
                <c:pt idx="1">
                  <c:v>2А</c:v>
                </c:pt>
                <c:pt idx="2">
                  <c:v>2Б</c:v>
                </c:pt>
                <c:pt idx="3">
                  <c:v>2В</c:v>
                </c:pt>
                <c:pt idx="4">
                  <c:v>2Г</c:v>
                </c:pt>
                <c:pt idx="5">
                  <c:v>2Д</c:v>
                </c:pt>
                <c:pt idx="6">
                  <c:v>2Е</c:v>
                </c:pt>
                <c:pt idx="7">
                  <c:v>3А</c:v>
                </c:pt>
                <c:pt idx="8">
                  <c:v>3Б</c:v>
                </c:pt>
                <c:pt idx="9">
                  <c:v>3В</c:v>
                </c:pt>
                <c:pt idx="10">
                  <c:v>3Г</c:v>
                </c:pt>
                <c:pt idx="11">
                  <c:v>3Д</c:v>
                </c:pt>
                <c:pt idx="12">
                  <c:v>4А</c:v>
                </c:pt>
                <c:pt idx="13">
                  <c:v>4Б</c:v>
                </c:pt>
                <c:pt idx="14">
                  <c:v>4В</c:v>
                </c:pt>
                <c:pt idx="15">
                  <c:v>4Г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ГОДА.xlsx]Лист2'!$E$4:$E$19</c:f>
              <c:numCache>
                <c:formatCode>General</c:formatCode>
                <c:ptCount val="16"/>
                <c:pt idx="7">
                  <c:v>57.7</c:v>
                </c:pt>
                <c:pt idx="8">
                  <c:v>61.5</c:v>
                </c:pt>
                <c:pt idx="9">
                  <c:v>55.6</c:v>
                </c:pt>
                <c:pt idx="10">
                  <c:v>68</c:v>
                </c:pt>
                <c:pt idx="11">
                  <c:v>54.2</c:v>
                </c:pt>
                <c:pt idx="12">
                  <c:v>68</c:v>
                </c:pt>
                <c:pt idx="13">
                  <c:v>60</c:v>
                </c:pt>
                <c:pt idx="14">
                  <c:v>68</c:v>
                </c:pt>
                <c:pt idx="15">
                  <c:v>63</c:v>
                </c:pt>
              </c:numCache>
            </c:numRef>
          </c:val>
        </c:ser>
        <c:ser>
          <c:idx val="4"/>
          <c:order val="4"/>
          <c:tx>
            <c:strRef>
              <c:f>'[ОТЧЕТ КЛАССНЫХ РУКОВОДИТЕЛЕЙ ЗА 2 ЧЕТВЕРТЬ 2023-2024 УЧ. ГОДА.xlsx]Лист2'!$F$3</c:f>
              <c:strCache>
                <c:ptCount val="1"/>
                <c:pt idx="0">
                  <c:v>кач. знаний за 2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ГОДА.xlsx]Лист2'!$A$4:$A$19</c:f>
              <c:strCache>
                <c:ptCount val="16"/>
                <c:pt idx="0">
                  <c:v>2Ә</c:v>
                </c:pt>
                <c:pt idx="1">
                  <c:v>2А</c:v>
                </c:pt>
                <c:pt idx="2">
                  <c:v>2Б</c:v>
                </c:pt>
                <c:pt idx="3">
                  <c:v>2В</c:v>
                </c:pt>
                <c:pt idx="4">
                  <c:v>2Г</c:v>
                </c:pt>
                <c:pt idx="5">
                  <c:v>2Д</c:v>
                </c:pt>
                <c:pt idx="6">
                  <c:v>2Е</c:v>
                </c:pt>
                <c:pt idx="7">
                  <c:v>3А</c:v>
                </c:pt>
                <c:pt idx="8">
                  <c:v>3Б</c:v>
                </c:pt>
                <c:pt idx="9">
                  <c:v>3В</c:v>
                </c:pt>
                <c:pt idx="10">
                  <c:v>3Г</c:v>
                </c:pt>
                <c:pt idx="11">
                  <c:v>3Д</c:v>
                </c:pt>
                <c:pt idx="12">
                  <c:v>4А</c:v>
                </c:pt>
                <c:pt idx="13">
                  <c:v>4Б</c:v>
                </c:pt>
                <c:pt idx="14">
                  <c:v>4В</c:v>
                </c:pt>
                <c:pt idx="15">
                  <c:v>4Г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ГОДА.xlsx]Лист2'!$F$4:$F$19</c:f>
              <c:numCache>
                <c:formatCode>0.0</c:formatCode>
                <c:ptCount val="16"/>
                <c:pt idx="0">
                  <c:v>61.904761904761905</c:v>
                </c:pt>
                <c:pt idx="1">
                  <c:v>55</c:v>
                </c:pt>
                <c:pt idx="2">
                  <c:v>67</c:v>
                </c:pt>
                <c:pt idx="3">
                  <c:v>48</c:v>
                </c:pt>
                <c:pt idx="4">
                  <c:v>76.92307692307692</c:v>
                </c:pt>
                <c:pt idx="5">
                  <c:v>65.217391304347828</c:v>
                </c:pt>
                <c:pt idx="6">
                  <c:v>64.285714285714292</c:v>
                </c:pt>
                <c:pt idx="7">
                  <c:v>47.826086956521742</c:v>
                </c:pt>
                <c:pt idx="8">
                  <c:v>59.25925925925926</c:v>
                </c:pt>
                <c:pt idx="9">
                  <c:v>60</c:v>
                </c:pt>
                <c:pt idx="10">
                  <c:v>56</c:v>
                </c:pt>
                <c:pt idx="11">
                  <c:v>53.846153846153847</c:v>
                </c:pt>
                <c:pt idx="12">
                  <c:v>56</c:v>
                </c:pt>
                <c:pt idx="13">
                  <c:v>62.5</c:v>
                </c:pt>
                <c:pt idx="14">
                  <c:v>58.333333333333336</c:v>
                </c:pt>
                <c:pt idx="15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672448"/>
        <c:axId val="143526144"/>
      </c:barChart>
      <c:catAx>
        <c:axId val="15767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43526144"/>
        <c:crosses val="autoZero"/>
        <c:auto val="1"/>
        <c:lblAlgn val="ctr"/>
        <c:lblOffset val="100"/>
        <c:noMultiLvlLbl val="0"/>
      </c:catAx>
      <c:valAx>
        <c:axId val="14352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672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'[ОТЧЕТ КЛАССНЫХ РУКОВОДИТЕЛЕЙ ЗА 2 ЧЕТВЕРТЬ 2023-2024 УЧ. ГОДА.xlsx]Лист2'!$B$20</c:f>
              <c:strCache>
                <c:ptCount val="1"/>
                <c:pt idx="0">
                  <c:v>% качества год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ГОДА.xlsx]Лист2'!$A$21:$A$33</c:f>
              <c:strCache>
                <c:ptCount val="1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5Г</c:v>
                </c:pt>
                <c:pt idx="4">
                  <c:v>6А</c:v>
                </c:pt>
                <c:pt idx="5">
                  <c:v>6Б</c:v>
                </c:pt>
                <c:pt idx="6">
                  <c:v>6В</c:v>
                </c:pt>
                <c:pt idx="7">
                  <c:v>6Г</c:v>
                </c:pt>
                <c:pt idx="8">
                  <c:v>6Д</c:v>
                </c:pt>
                <c:pt idx="9">
                  <c:v>7А</c:v>
                </c:pt>
                <c:pt idx="10">
                  <c:v>7Б</c:v>
                </c:pt>
                <c:pt idx="11">
                  <c:v>7В</c:v>
                </c:pt>
                <c:pt idx="12">
                  <c:v>7Г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ГОДА.xlsx]Лист2'!$B$21:$B$33</c:f>
              <c:numCache>
                <c:formatCode>General</c:formatCode>
                <c:ptCount val="13"/>
                <c:pt idx="0">
                  <c:v>62.5</c:v>
                </c:pt>
                <c:pt idx="1">
                  <c:v>52.2</c:v>
                </c:pt>
                <c:pt idx="2">
                  <c:v>45</c:v>
                </c:pt>
                <c:pt idx="3">
                  <c:v>47.6</c:v>
                </c:pt>
                <c:pt idx="4">
                  <c:v>46.4</c:v>
                </c:pt>
                <c:pt idx="5">
                  <c:v>41.4</c:v>
                </c:pt>
                <c:pt idx="6">
                  <c:v>38.5</c:v>
                </c:pt>
                <c:pt idx="7">
                  <c:v>55</c:v>
                </c:pt>
                <c:pt idx="8">
                  <c:v>34</c:v>
                </c:pt>
                <c:pt idx="9">
                  <c:v>41</c:v>
                </c:pt>
                <c:pt idx="10">
                  <c:v>55</c:v>
                </c:pt>
                <c:pt idx="11">
                  <c:v>25</c:v>
                </c:pt>
                <c:pt idx="12">
                  <c:v>32</c:v>
                </c:pt>
              </c:numCache>
            </c:numRef>
          </c:val>
        </c:ser>
        <c:ser>
          <c:idx val="1"/>
          <c:order val="1"/>
          <c:tx>
            <c:strRef>
              <c:f>'[ОТЧЕТ КЛАССНЫХ РУКОВОДИТЕЛЕЙ ЗА 2 ЧЕТВЕРТЬ 2023-2024 УЧ. ГОДА.xlsx]Лист2'!$C$20</c:f>
              <c:strCache>
                <c:ptCount val="1"/>
                <c:pt idx="0">
                  <c:v>1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ГОДА.xlsx]Лист2'!$A$21:$A$33</c:f>
              <c:strCache>
                <c:ptCount val="1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5Г</c:v>
                </c:pt>
                <c:pt idx="4">
                  <c:v>6А</c:v>
                </c:pt>
                <c:pt idx="5">
                  <c:v>6Б</c:v>
                </c:pt>
                <c:pt idx="6">
                  <c:v>6В</c:v>
                </c:pt>
                <c:pt idx="7">
                  <c:v>6Г</c:v>
                </c:pt>
                <c:pt idx="8">
                  <c:v>6Д</c:v>
                </c:pt>
                <c:pt idx="9">
                  <c:v>7А</c:v>
                </c:pt>
                <c:pt idx="10">
                  <c:v>7Б</c:v>
                </c:pt>
                <c:pt idx="11">
                  <c:v>7В</c:v>
                </c:pt>
                <c:pt idx="12">
                  <c:v>7Г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ГОДА.xlsx]Лист2'!$C$21:$C$33</c:f>
              <c:numCache>
                <c:formatCode>General</c:formatCode>
                <c:ptCount val="13"/>
                <c:pt idx="0">
                  <c:v>67</c:v>
                </c:pt>
                <c:pt idx="1">
                  <c:v>50</c:v>
                </c:pt>
                <c:pt idx="2">
                  <c:v>50</c:v>
                </c:pt>
                <c:pt idx="3">
                  <c:v>45</c:v>
                </c:pt>
                <c:pt idx="4">
                  <c:v>54</c:v>
                </c:pt>
                <c:pt idx="5">
                  <c:v>39</c:v>
                </c:pt>
                <c:pt idx="6">
                  <c:v>35</c:v>
                </c:pt>
                <c:pt idx="7">
                  <c:v>34</c:v>
                </c:pt>
                <c:pt idx="8">
                  <c:v>18</c:v>
                </c:pt>
                <c:pt idx="9">
                  <c:v>25</c:v>
                </c:pt>
                <c:pt idx="10">
                  <c:v>43</c:v>
                </c:pt>
                <c:pt idx="11">
                  <c:v>14</c:v>
                </c:pt>
                <c:pt idx="12">
                  <c:v>29</c:v>
                </c:pt>
              </c:numCache>
            </c:numRef>
          </c:val>
        </c:ser>
        <c:ser>
          <c:idx val="2"/>
          <c:order val="2"/>
          <c:tx>
            <c:strRef>
              <c:f>'[ОТЧЕТ КЛАССНЫХ РУКОВОДИТЕЛЕЙ ЗА 2 ЧЕТВЕРТЬ 2023-2024 УЧ. ГОДА.xlsx]Лист2'!$D$20</c:f>
              <c:strCache>
                <c:ptCount val="1"/>
                <c:pt idx="0">
                  <c:v>кач. знаний за 1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ГОДА.xlsx]Лист2'!$A$21:$A$33</c:f>
              <c:strCache>
                <c:ptCount val="1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5Г</c:v>
                </c:pt>
                <c:pt idx="4">
                  <c:v>6А</c:v>
                </c:pt>
                <c:pt idx="5">
                  <c:v>6Б</c:v>
                </c:pt>
                <c:pt idx="6">
                  <c:v>6В</c:v>
                </c:pt>
                <c:pt idx="7">
                  <c:v>6Г</c:v>
                </c:pt>
                <c:pt idx="8">
                  <c:v>6Д</c:v>
                </c:pt>
                <c:pt idx="9">
                  <c:v>7А</c:v>
                </c:pt>
                <c:pt idx="10">
                  <c:v>7Б</c:v>
                </c:pt>
                <c:pt idx="11">
                  <c:v>7В</c:v>
                </c:pt>
                <c:pt idx="12">
                  <c:v>7Г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ГОДА.xlsx]Лист2'!$D$21:$D$33</c:f>
              <c:numCache>
                <c:formatCode>0.0</c:formatCode>
                <c:ptCount val="13"/>
                <c:pt idx="0">
                  <c:v>48.275862068965516</c:v>
                </c:pt>
                <c:pt idx="1">
                  <c:v>34.482758620689658</c:v>
                </c:pt>
                <c:pt idx="2">
                  <c:v>36</c:v>
                </c:pt>
                <c:pt idx="3">
                  <c:v>33.333333333333336</c:v>
                </c:pt>
                <c:pt idx="4">
                  <c:v>53.333333333333336</c:v>
                </c:pt>
                <c:pt idx="5">
                  <c:v>43.478260869565219</c:v>
                </c:pt>
                <c:pt idx="6">
                  <c:v>17.391304347826086</c:v>
                </c:pt>
                <c:pt idx="7">
                  <c:v>32.1</c:v>
                </c:pt>
                <c:pt idx="8">
                  <c:v>22.222222222222221</c:v>
                </c:pt>
                <c:pt idx="9">
                  <c:v>24</c:v>
                </c:pt>
                <c:pt idx="10">
                  <c:v>48.148148148148145</c:v>
                </c:pt>
                <c:pt idx="11">
                  <c:v>7.6923076923076925</c:v>
                </c:pt>
                <c:pt idx="12">
                  <c:v>23.076923076923077</c:v>
                </c:pt>
              </c:numCache>
            </c:numRef>
          </c:val>
        </c:ser>
        <c:ser>
          <c:idx val="3"/>
          <c:order val="3"/>
          <c:tx>
            <c:strRef>
              <c:f>'[ОТЧЕТ КЛАССНЫХ РУКОВОДИТЕЛЕЙ ЗА 2 ЧЕТВЕРТЬ 2023-2024 УЧ. ГОДА.xlsx]Лист2'!$E$20</c:f>
              <c:strCache>
                <c:ptCount val="1"/>
                <c:pt idx="0">
                  <c:v>% качества 2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ГОДА.xlsx]Лист2'!$A$21:$A$33</c:f>
              <c:strCache>
                <c:ptCount val="1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5Г</c:v>
                </c:pt>
                <c:pt idx="4">
                  <c:v>6А</c:v>
                </c:pt>
                <c:pt idx="5">
                  <c:v>6Б</c:v>
                </c:pt>
                <c:pt idx="6">
                  <c:v>6В</c:v>
                </c:pt>
                <c:pt idx="7">
                  <c:v>6Г</c:v>
                </c:pt>
                <c:pt idx="8">
                  <c:v>6Д</c:v>
                </c:pt>
                <c:pt idx="9">
                  <c:v>7А</c:v>
                </c:pt>
                <c:pt idx="10">
                  <c:v>7Б</c:v>
                </c:pt>
                <c:pt idx="11">
                  <c:v>7В</c:v>
                </c:pt>
                <c:pt idx="12">
                  <c:v>7Г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ГОДА.xlsx]Лист2'!$E$21:$E$33</c:f>
              <c:numCache>
                <c:formatCode>0</c:formatCode>
                <c:ptCount val="13"/>
                <c:pt idx="0" formatCode="General">
                  <c:v>67</c:v>
                </c:pt>
                <c:pt idx="1">
                  <c:v>31</c:v>
                </c:pt>
                <c:pt idx="2" formatCode="General">
                  <c:v>35</c:v>
                </c:pt>
                <c:pt idx="3" formatCode="General">
                  <c:v>38</c:v>
                </c:pt>
                <c:pt idx="4" formatCode="General">
                  <c:v>54</c:v>
                </c:pt>
                <c:pt idx="5" formatCode="General">
                  <c:v>39</c:v>
                </c:pt>
                <c:pt idx="6" formatCode="General">
                  <c:v>35</c:v>
                </c:pt>
                <c:pt idx="7" formatCode="General">
                  <c:v>34</c:v>
                </c:pt>
                <c:pt idx="8" formatCode="General">
                  <c:v>18</c:v>
                </c:pt>
                <c:pt idx="9" formatCode="General">
                  <c:v>18</c:v>
                </c:pt>
                <c:pt idx="10" formatCode="General">
                  <c:v>43</c:v>
                </c:pt>
                <c:pt idx="11" formatCode="General">
                  <c:v>14</c:v>
                </c:pt>
                <c:pt idx="12" formatCode="General">
                  <c:v>29</c:v>
                </c:pt>
              </c:numCache>
            </c:numRef>
          </c:val>
        </c:ser>
        <c:ser>
          <c:idx val="4"/>
          <c:order val="4"/>
          <c:tx>
            <c:strRef>
              <c:f>'[ОТЧЕТ КЛАССНЫХ РУКОВОДИТЕЛЕЙ ЗА 2 ЧЕТВЕРТЬ 2023-2024 УЧ. ГОДА.xlsx]Лист2'!$F$20</c:f>
              <c:strCache>
                <c:ptCount val="1"/>
                <c:pt idx="0">
                  <c:v>кач. знаний за 2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ГОДА.xlsx]Лист2'!$A$21:$A$33</c:f>
              <c:strCache>
                <c:ptCount val="13"/>
                <c:pt idx="0">
                  <c:v>5А</c:v>
                </c:pt>
                <c:pt idx="1">
                  <c:v>5Б</c:v>
                </c:pt>
                <c:pt idx="2">
                  <c:v>5В</c:v>
                </c:pt>
                <c:pt idx="3">
                  <c:v>5Г</c:v>
                </c:pt>
                <c:pt idx="4">
                  <c:v>6А</c:v>
                </c:pt>
                <c:pt idx="5">
                  <c:v>6Б</c:v>
                </c:pt>
                <c:pt idx="6">
                  <c:v>6В</c:v>
                </c:pt>
                <c:pt idx="7">
                  <c:v>6Г</c:v>
                </c:pt>
                <c:pt idx="8">
                  <c:v>6Д</c:v>
                </c:pt>
                <c:pt idx="9">
                  <c:v>7А</c:v>
                </c:pt>
                <c:pt idx="10">
                  <c:v>7Б</c:v>
                </c:pt>
                <c:pt idx="11">
                  <c:v>7В</c:v>
                </c:pt>
                <c:pt idx="12">
                  <c:v>7Г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ГОДА.xlsx]Лист2'!$F$21:$F$33</c:f>
              <c:numCache>
                <c:formatCode>0.0</c:formatCode>
                <c:ptCount val="13"/>
                <c:pt idx="0">
                  <c:v>53.571428571428569</c:v>
                </c:pt>
                <c:pt idx="1">
                  <c:v>31.03448275862069</c:v>
                </c:pt>
                <c:pt idx="2">
                  <c:v>35</c:v>
                </c:pt>
                <c:pt idx="3">
                  <c:v>38.46153846153846</c:v>
                </c:pt>
                <c:pt idx="4">
                  <c:v>60</c:v>
                </c:pt>
                <c:pt idx="5">
                  <c:v>45.833333333333336</c:v>
                </c:pt>
                <c:pt idx="6">
                  <c:v>27.272727272727273</c:v>
                </c:pt>
                <c:pt idx="7">
                  <c:v>37.037037037037038</c:v>
                </c:pt>
                <c:pt idx="8">
                  <c:v>22.222222222222221</c:v>
                </c:pt>
                <c:pt idx="9">
                  <c:v>25</c:v>
                </c:pt>
                <c:pt idx="10">
                  <c:v>40.74074074074074</c:v>
                </c:pt>
                <c:pt idx="11">
                  <c:v>12</c:v>
                </c:pt>
                <c:pt idx="1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739008"/>
        <c:axId val="145990208"/>
      </c:barChart>
      <c:catAx>
        <c:axId val="157739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45990208"/>
        <c:crosses val="autoZero"/>
        <c:auto val="1"/>
        <c:lblAlgn val="ctr"/>
        <c:lblOffset val="100"/>
        <c:noMultiLvlLbl val="0"/>
      </c:catAx>
      <c:valAx>
        <c:axId val="14599020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739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'[ОТЧЕТ КЛАССНЫХ РУКОВОДИТЕЛЕЙ ЗА 2 ЧЕТВЕРТЬ 2023-2024 УЧ. ГОДА.xlsx]Лист2'!$B$34</c:f>
              <c:strCache>
                <c:ptCount val="1"/>
                <c:pt idx="0">
                  <c:v>% качества год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ГОДА.xlsx]Лист2'!$A$35:$A$43</c:f>
              <c:strCache>
                <c:ptCount val="9"/>
                <c:pt idx="0">
                  <c:v>8А</c:v>
                </c:pt>
                <c:pt idx="1">
                  <c:v>8Б</c:v>
                </c:pt>
                <c:pt idx="2">
                  <c:v>8В</c:v>
                </c:pt>
                <c:pt idx="3">
                  <c:v>8Г</c:v>
                </c:pt>
                <c:pt idx="4">
                  <c:v>8Д</c:v>
                </c:pt>
                <c:pt idx="5">
                  <c:v>9А</c:v>
                </c:pt>
                <c:pt idx="6">
                  <c:v>9Б</c:v>
                </c:pt>
                <c:pt idx="7">
                  <c:v>9В</c:v>
                </c:pt>
                <c:pt idx="8">
                  <c:v>9Г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ГОДА.xlsx]Лист2'!$B$35:$B$43</c:f>
              <c:numCache>
                <c:formatCode>General</c:formatCode>
                <c:ptCount val="9"/>
                <c:pt idx="0">
                  <c:v>46</c:v>
                </c:pt>
                <c:pt idx="1">
                  <c:v>34</c:v>
                </c:pt>
                <c:pt idx="2">
                  <c:v>52</c:v>
                </c:pt>
                <c:pt idx="3">
                  <c:v>25</c:v>
                </c:pt>
                <c:pt idx="4">
                  <c:v>14</c:v>
                </c:pt>
                <c:pt idx="5">
                  <c:v>48.3</c:v>
                </c:pt>
                <c:pt idx="6">
                  <c:v>19</c:v>
                </c:pt>
                <c:pt idx="7">
                  <c:v>25</c:v>
                </c:pt>
                <c:pt idx="8">
                  <c:v>38</c:v>
                </c:pt>
              </c:numCache>
            </c:numRef>
          </c:val>
        </c:ser>
        <c:ser>
          <c:idx val="1"/>
          <c:order val="1"/>
          <c:tx>
            <c:strRef>
              <c:f>'[ОТЧЕТ КЛАССНЫХ РУКОВОДИТЕЛЕЙ ЗА 2 ЧЕТВЕРТЬ 2023-2024 УЧ. ГОДА.xlsx]Лист2'!$C$34</c:f>
              <c:strCache>
                <c:ptCount val="1"/>
                <c:pt idx="0">
                  <c:v>1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ГОДА.xlsx]Лист2'!$A$35:$A$43</c:f>
              <c:strCache>
                <c:ptCount val="9"/>
                <c:pt idx="0">
                  <c:v>8А</c:v>
                </c:pt>
                <c:pt idx="1">
                  <c:v>8Б</c:v>
                </c:pt>
                <c:pt idx="2">
                  <c:v>8В</c:v>
                </c:pt>
                <c:pt idx="3">
                  <c:v>8Г</c:v>
                </c:pt>
                <c:pt idx="4">
                  <c:v>8Д</c:v>
                </c:pt>
                <c:pt idx="5">
                  <c:v>9А</c:v>
                </c:pt>
                <c:pt idx="6">
                  <c:v>9Б</c:v>
                </c:pt>
                <c:pt idx="7">
                  <c:v>9В</c:v>
                </c:pt>
                <c:pt idx="8">
                  <c:v>9Г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ГОДА.xlsx]Лист2'!$C$35:$C$43</c:f>
              <c:numCache>
                <c:formatCode>General</c:formatCode>
                <c:ptCount val="9"/>
                <c:pt idx="0">
                  <c:v>38</c:v>
                </c:pt>
                <c:pt idx="1">
                  <c:v>37</c:v>
                </c:pt>
                <c:pt idx="2">
                  <c:v>39</c:v>
                </c:pt>
                <c:pt idx="3">
                  <c:v>21</c:v>
                </c:pt>
                <c:pt idx="4">
                  <c:v>18</c:v>
                </c:pt>
                <c:pt idx="5">
                  <c:v>34</c:v>
                </c:pt>
                <c:pt idx="6">
                  <c:v>18</c:v>
                </c:pt>
                <c:pt idx="7">
                  <c:v>18</c:v>
                </c:pt>
                <c:pt idx="8">
                  <c:v>18</c:v>
                </c:pt>
              </c:numCache>
            </c:numRef>
          </c:val>
        </c:ser>
        <c:ser>
          <c:idx val="2"/>
          <c:order val="2"/>
          <c:tx>
            <c:strRef>
              <c:f>'[ОТЧЕТ КЛАССНЫХ РУКОВОДИТЕЛЕЙ ЗА 2 ЧЕТВЕРТЬ 2023-2024 УЧ. ГОДА.xlsx]Лист2'!$D$34</c:f>
              <c:strCache>
                <c:ptCount val="1"/>
                <c:pt idx="0">
                  <c:v>кач. знаний за 1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ГОДА.xlsx]Лист2'!$A$35:$A$43</c:f>
              <c:strCache>
                <c:ptCount val="9"/>
                <c:pt idx="0">
                  <c:v>8А</c:v>
                </c:pt>
                <c:pt idx="1">
                  <c:v>8Б</c:v>
                </c:pt>
                <c:pt idx="2">
                  <c:v>8В</c:v>
                </c:pt>
                <c:pt idx="3">
                  <c:v>8Г</c:v>
                </c:pt>
                <c:pt idx="4">
                  <c:v>8Д</c:v>
                </c:pt>
                <c:pt idx="5">
                  <c:v>9А</c:v>
                </c:pt>
                <c:pt idx="6">
                  <c:v>9Б</c:v>
                </c:pt>
                <c:pt idx="7">
                  <c:v>9В</c:v>
                </c:pt>
                <c:pt idx="8">
                  <c:v>9Г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ГОДА.xlsx]Лист2'!$D$35:$D$43</c:f>
              <c:numCache>
                <c:formatCode>0.0</c:formatCode>
                <c:ptCount val="9"/>
                <c:pt idx="0">
                  <c:v>37.931034482758619</c:v>
                </c:pt>
                <c:pt idx="1">
                  <c:v>39.285714285714285</c:v>
                </c:pt>
                <c:pt idx="2">
                  <c:v>39.285714285714285</c:v>
                </c:pt>
                <c:pt idx="3">
                  <c:v>15.4</c:v>
                </c:pt>
                <c:pt idx="4">
                  <c:v>11.538461538461538</c:v>
                </c:pt>
                <c:pt idx="5">
                  <c:v>36.666666666666664</c:v>
                </c:pt>
                <c:pt idx="6">
                  <c:v>7.6923076923076925</c:v>
                </c:pt>
                <c:pt idx="7">
                  <c:v>25</c:v>
                </c:pt>
                <c:pt idx="8">
                  <c:v>25.925925925925927</c:v>
                </c:pt>
              </c:numCache>
            </c:numRef>
          </c:val>
        </c:ser>
        <c:ser>
          <c:idx val="3"/>
          <c:order val="3"/>
          <c:tx>
            <c:strRef>
              <c:f>'[ОТЧЕТ КЛАССНЫХ РУКОВОДИТЕЛЕЙ ЗА 2 ЧЕТВЕРТЬ 2023-2024 УЧ. ГОДА.xlsx]Лист2'!$E$34</c:f>
              <c:strCache>
                <c:ptCount val="1"/>
                <c:pt idx="0">
                  <c:v>% качества 2 четверть 2022-2023 уч. 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ГОДА.xlsx]Лист2'!$A$35:$A$43</c:f>
              <c:strCache>
                <c:ptCount val="9"/>
                <c:pt idx="0">
                  <c:v>8А</c:v>
                </c:pt>
                <c:pt idx="1">
                  <c:v>8Б</c:v>
                </c:pt>
                <c:pt idx="2">
                  <c:v>8В</c:v>
                </c:pt>
                <c:pt idx="3">
                  <c:v>8Г</c:v>
                </c:pt>
                <c:pt idx="4">
                  <c:v>8Д</c:v>
                </c:pt>
                <c:pt idx="5">
                  <c:v>9А</c:v>
                </c:pt>
                <c:pt idx="6">
                  <c:v>9Б</c:v>
                </c:pt>
                <c:pt idx="7">
                  <c:v>9В</c:v>
                </c:pt>
                <c:pt idx="8">
                  <c:v>9Г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ГОДА.xlsx]Лист2'!$E$35:$E$43</c:f>
              <c:numCache>
                <c:formatCode>General</c:formatCode>
                <c:ptCount val="9"/>
                <c:pt idx="0">
                  <c:v>38</c:v>
                </c:pt>
                <c:pt idx="1">
                  <c:v>38</c:v>
                </c:pt>
                <c:pt idx="2">
                  <c:v>38</c:v>
                </c:pt>
                <c:pt idx="3">
                  <c:v>21</c:v>
                </c:pt>
                <c:pt idx="4">
                  <c:v>18</c:v>
                </c:pt>
                <c:pt idx="5">
                  <c:v>34</c:v>
                </c:pt>
                <c:pt idx="6">
                  <c:v>18</c:v>
                </c:pt>
                <c:pt idx="7">
                  <c:v>18</c:v>
                </c:pt>
                <c:pt idx="8">
                  <c:v>18</c:v>
                </c:pt>
              </c:numCache>
            </c:numRef>
          </c:val>
        </c:ser>
        <c:ser>
          <c:idx val="4"/>
          <c:order val="4"/>
          <c:tx>
            <c:strRef>
              <c:f>'[ОТЧЕТ КЛАССНЫХ РУКОВОДИТЕЛЕЙ ЗА 2 ЧЕТВЕРТЬ 2023-2024 УЧ. ГОДА.xlsx]Лист2'!$F$34</c:f>
              <c:strCache>
                <c:ptCount val="1"/>
                <c:pt idx="0">
                  <c:v>кач. знаний за 2 четверть 2023-2024 уч.года</c:v>
                </c:pt>
              </c:strCache>
            </c:strRef>
          </c:tx>
          <c:invertIfNegative val="0"/>
          <c:cat>
            <c:strRef>
              <c:f>'[ОТЧЕТ КЛАССНЫХ РУКОВОДИТЕЛЕЙ ЗА 2 ЧЕТВЕРТЬ 2023-2024 УЧ. ГОДА.xlsx]Лист2'!$A$35:$A$43</c:f>
              <c:strCache>
                <c:ptCount val="9"/>
                <c:pt idx="0">
                  <c:v>8А</c:v>
                </c:pt>
                <c:pt idx="1">
                  <c:v>8Б</c:v>
                </c:pt>
                <c:pt idx="2">
                  <c:v>8В</c:v>
                </c:pt>
                <c:pt idx="3">
                  <c:v>8Г</c:v>
                </c:pt>
                <c:pt idx="4">
                  <c:v>8Д</c:v>
                </c:pt>
                <c:pt idx="5">
                  <c:v>9А</c:v>
                </c:pt>
                <c:pt idx="6">
                  <c:v>9Б</c:v>
                </c:pt>
                <c:pt idx="7">
                  <c:v>9В</c:v>
                </c:pt>
                <c:pt idx="8">
                  <c:v>9Г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ГОДА.xlsx]Лист2'!$F$35:$F$43</c:f>
              <c:numCache>
                <c:formatCode>0.0</c:formatCode>
                <c:ptCount val="9"/>
                <c:pt idx="0">
                  <c:v>44.827586206896555</c:v>
                </c:pt>
                <c:pt idx="1">
                  <c:v>37.037037037037038</c:v>
                </c:pt>
                <c:pt idx="2">
                  <c:v>37.931034482758619</c:v>
                </c:pt>
                <c:pt idx="3">
                  <c:v>12</c:v>
                </c:pt>
                <c:pt idx="4">
                  <c:v>15.384615384615385</c:v>
                </c:pt>
                <c:pt idx="5">
                  <c:v>37.931034482758619</c:v>
                </c:pt>
                <c:pt idx="6">
                  <c:v>16</c:v>
                </c:pt>
                <c:pt idx="7">
                  <c:v>25</c:v>
                </c:pt>
                <c:pt idx="8">
                  <c:v>26.923076923076923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737472"/>
        <c:axId val="145995968"/>
      </c:barChart>
      <c:catAx>
        <c:axId val="1577374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5995968"/>
        <c:crosses val="autoZero"/>
        <c:auto val="1"/>
        <c:lblAlgn val="ctr"/>
        <c:lblOffset val="100"/>
        <c:noMultiLvlLbl val="0"/>
      </c:catAx>
      <c:valAx>
        <c:axId val="1459959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7374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'[ОТЧЕТ КЛАССНЫХ РУКОВОДИТЕЛЕЙ ЗА 2 ЧЕТВЕРТЬ 2023-2024 УЧ. ГОДА.xlsx]Лист2'!$B$44</c:f>
              <c:strCache>
                <c:ptCount val="1"/>
                <c:pt idx="0">
                  <c:v>% качества год 2022-2023 уч. года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'[ОТЧЕТ КЛАССНЫХ РУКОВОДИТЕЛЕЙ ЗА 2 ЧЕТВЕРТЬ 2023-2024 УЧ. ГОДА.xlsx]Лист2'!$A$45:$A$50</c:f>
              <c:strCache>
                <c:ptCount val="6"/>
                <c:pt idx="0">
                  <c:v>10А</c:v>
                </c:pt>
                <c:pt idx="1">
                  <c:v>10Б</c:v>
                </c:pt>
                <c:pt idx="2">
                  <c:v>10В</c:v>
                </c:pt>
                <c:pt idx="3">
                  <c:v>11А</c:v>
                </c:pt>
                <c:pt idx="4">
                  <c:v>11Б</c:v>
                </c:pt>
                <c:pt idx="5">
                  <c:v>11 В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ГОДА.xlsx]Лист2'!$B$45:$B$50</c:f>
              <c:numCache>
                <c:formatCode>General</c:formatCode>
                <c:ptCount val="6"/>
                <c:pt idx="3">
                  <c:v>29</c:v>
                </c:pt>
                <c:pt idx="4">
                  <c:v>25</c:v>
                </c:pt>
                <c:pt idx="5">
                  <c:v>33</c:v>
                </c:pt>
              </c:numCache>
            </c:numRef>
          </c:val>
        </c:ser>
        <c:ser>
          <c:idx val="1"/>
          <c:order val="1"/>
          <c:tx>
            <c:strRef>
              <c:f>'[ОТЧЕТ КЛАССНЫХ РУКОВОДИТЕЛЕЙ ЗА 2 ЧЕТВЕРТЬ 2023-2024 УЧ. ГОДА.xlsx]Лист2'!$C$44</c:f>
              <c:strCache>
                <c:ptCount val="1"/>
                <c:pt idx="0">
                  <c:v>1 ЧЕТВЕРТЬ 2022-2023 УЧ. ГОДА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'[ОТЧЕТ КЛАССНЫХ РУКОВОДИТЕЛЕЙ ЗА 2 ЧЕТВЕРТЬ 2023-2024 УЧ. ГОДА.xlsx]Лист2'!$A$45:$A$50</c:f>
              <c:strCache>
                <c:ptCount val="6"/>
                <c:pt idx="0">
                  <c:v>10А</c:v>
                </c:pt>
                <c:pt idx="1">
                  <c:v>10Б</c:v>
                </c:pt>
                <c:pt idx="2">
                  <c:v>10В</c:v>
                </c:pt>
                <c:pt idx="3">
                  <c:v>11А</c:v>
                </c:pt>
                <c:pt idx="4">
                  <c:v>11Б</c:v>
                </c:pt>
                <c:pt idx="5">
                  <c:v>11 В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ГОДА.xlsx]Лист2'!$C$45:$C$50</c:f>
              <c:numCache>
                <c:formatCode>General</c:formatCode>
                <c:ptCount val="6"/>
                <c:pt idx="3">
                  <c:v>13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</c:ser>
        <c:ser>
          <c:idx val="2"/>
          <c:order val="2"/>
          <c:tx>
            <c:strRef>
              <c:f>'[ОТЧЕТ КЛАССНЫХ РУКОВОДИТЕЛЕЙ ЗА 2 ЧЕТВЕРТЬ 2023-2024 УЧ. ГОДА.xlsx]Лист2'!$D$44</c:f>
              <c:strCache>
                <c:ptCount val="1"/>
                <c:pt idx="0">
                  <c:v>кач. знаний за 1 четверть 2023-2024 уч.года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'[ОТЧЕТ КЛАССНЫХ РУКОВОДИТЕЛЕЙ ЗА 2 ЧЕТВЕРТЬ 2023-2024 УЧ. ГОДА.xlsx]Лист2'!$A$45:$A$50</c:f>
              <c:strCache>
                <c:ptCount val="6"/>
                <c:pt idx="0">
                  <c:v>10А</c:v>
                </c:pt>
                <c:pt idx="1">
                  <c:v>10Б</c:v>
                </c:pt>
                <c:pt idx="2">
                  <c:v>10В</c:v>
                </c:pt>
                <c:pt idx="3">
                  <c:v>11А</c:v>
                </c:pt>
                <c:pt idx="4">
                  <c:v>11Б</c:v>
                </c:pt>
                <c:pt idx="5">
                  <c:v>11 В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ГОДА.xlsx]Лист2'!$D$45:$D$50</c:f>
              <c:numCache>
                <c:formatCode>0.0</c:formatCode>
                <c:ptCount val="6"/>
                <c:pt idx="0">
                  <c:v>35.714285714285715</c:v>
                </c:pt>
                <c:pt idx="1">
                  <c:v>19.23076923076923</c:v>
                </c:pt>
                <c:pt idx="2">
                  <c:v>16.666666666666668</c:v>
                </c:pt>
                <c:pt idx="3">
                  <c:v>33.333333333333336</c:v>
                </c:pt>
                <c:pt idx="4">
                  <c:v>33.333333333333336</c:v>
                </c:pt>
                <c:pt idx="5">
                  <c:v>35.294117647058826</c:v>
                </c:pt>
              </c:numCache>
            </c:numRef>
          </c:val>
        </c:ser>
        <c:ser>
          <c:idx val="3"/>
          <c:order val="3"/>
          <c:tx>
            <c:strRef>
              <c:f>'[ОТЧЕТ КЛАССНЫХ РУКОВОДИТЕЛЕЙ ЗА 2 ЧЕТВЕРТЬ 2023-2024 УЧ. ГОДА.xlsx]Лист2'!$E$44</c:f>
              <c:strCache>
                <c:ptCount val="1"/>
                <c:pt idx="0">
                  <c:v>% качества 2 четверть 2022-2023 уч. года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'[ОТЧЕТ КЛАССНЫХ РУКОВОДИТЕЛЕЙ ЗА 2 ЧЕТВЕРТЬ 2023-2024 УЧ. ГОДА.xlsx]Лист2'!$A$45:$A$50</c:f>
              <c:strCache>
                <c:ptCount val="6"/>
                <c:pt idx="0">
                  <c:v>10А</c:v>
                </c:pt>
                <c:pt idx="1">
                  <c:v>10Б</c:v>
                </c:pt>
                <c:pt idx="2">
                  <c:v>10В</c:v>
                </c:pt>
                <c:pt idx="3">
                  <c:v>11А</c:v>
                </c:pt>
                <c:pt idx="4">
                  <c:v>11Б</c:v>
                </c:pt>
                <c:pt idx="5">
                  <c:v>11 В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ГОДА.xlsx]Лист2'!$E$45:$E$50</c:f>
              <c:numCache>
                <c:formatCode>General</c:formatCode>
                <c:ptCount val="6"/>
                <c:pt idx="3">
                  <c:v>13</c:v>
                </c:pt>
                <c:pt idx="4">
                  <c:v>17</c:v>
                </c:pt>
                <c:pt idx="5">
                  <c:v>28</c:v>
                </c:pt>
              </c:numCache>
            </c:numRef>
          </c:val>
        </c:ser>
        <c:ser>
          <c:idx val="4"/>
          <c:order val="4"/>
          <c:tx>
            <c:strRef>
              <c:f>'[ОТЧЕТ КЛАССНЫХ РУКОВОДИТЕЛЕЙ ЗА 2 ЧЕТВЕРТЬ 2023-2024 УЧ. ГОДА.xlsx]Лист2'!$F$44</c:f>
              <c:strCache>
                <c:ptCount val="1"/>
                <c:pt idx="0">
                  <c:v>кач. знаний за 2 четверть 2023-2024 уч.года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'[ОТЧЕТ КЛАССНЫХ РУКОВОДИТЕЛЕЙ ЗА 2 ЧЕТВЕРТЬ 2023-2024 УЧ. ГОДА.xlsx]Лист2'!$A$45:$A$50</c:f>
              <c:strCache>
                <c:ptCount val="6"/>
                <c:pt idx="0">
                  <c:v>10А</c:v>
                </c:pt>
                <c:pt idx="1">
                  <c:v>10Б</c:v>
                </c:pt>
                <c:pt idx="2">
                  <c:v>10В</c:v>
                </c:pt>
                <c:pt idx="3">
                  <c:v>11А</c:v>
                </c:pt>
                <c:pt idx="4">
                  <c:v>11Б</c:v>
                </c:pt>
                <c:pt idx="5">
                  <c:v>11 В</c:v>
                </c:pt>
              </c:strCache>
            </c:strRef>
          </c:cat>
          <c:val>
            <c:numRef>
              <c:f>'[ОТЧЕТ КЛАССНЫХ РУКОВОДИТЕЛЕЙ ЗА 2 ЧЕТВЕРТЬ 2023-2024 УЧ. ГОДА.xlsx]Лист2'!$F$45:$F$50</c:f>
              <c:numCache>
                <c:formatCode>0.0</c:formatCode>
                <c:ptCount val="6"/>
                <c:pt idx="0">
                  <c:v>46.428571428571431</c:v>
                </c:pt>
                <c:pt idx="1">
                  <c:v>25.925925925925927</c:v>
                </c:pt>
                <c:pt idx="2">
                  <c:v>16.666666666666668</c:v>
                </c:pt>
                <c:pt idx="3">
                  <c:v>30.434782608695652</c:v>
                </c:pt>
                <c:pt idx="4">
                  <c:v>29.166666666666668</c:v>
                </c:pt>
                <c:pt idx="5">
                  <c:v>27.777777777777779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815296"/>
        <c:axId val="145993664"/>
      </c:barChart>
      <c:catAx>
        <c:axId val="157815296"/>
        <c:scaling>
          <c:orientation val="minMax"/>
        </c:scaling>
        <c:delete val="0"/>
        <c:axPos val="b"/>
        <c:majorTickMark val="out"/>
        <c:minorTickMark val="none"/>
        <c:tickLblPos val="nextTo"/>
        <c:crossAx val="145993664"/>
        <c:crosses val="autoZero"/>
        <c:auto val="1"/>
        <c:lblAlgn val="ctr"/>
        <c:lblOffset val="100"/>
        <c:noMultiLvlLbl val="0"/>
      </c:catAx>
      <c:valAx>
        <c:axId val="14599366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815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268760"/>
            <a:ext cx="6044208" cy="410445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АНАЛИЗ КАЧЕСТВА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И   УСПЕВАЕМОСТИ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ЗА 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2023-2024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УЧЕБНЫЙ ГОД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СРАВНИТЕЛЬНЫЙ АНАЛИЗ </a:t>
            </a:r>
            <a:r>
              <a:rPr lang="ru-RU" sz="2000" dirty="0" smtClean="0"/>
              <a:t>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63688" y="323480"/>
            <a:ext cx="6044208" cy="648072"/>
          </a:xfrm>
          <a:prstGeom prst="rect">
            <a:avLst/>
          </a:prstGeom>
        </p:spPr>
        <p:txBody>
          <a:bodyPr vert="horz" lIns="91440" tIns="45720" rIns="91440" bIns="9144" rtlCol="0" anchor="b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>КГУ ОБЩЕОБРАЗОВАТЕЛЬНАЯ ШКОЛА № 19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9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КАЧЕСИТВА ЗНАНИЙ ПО 10-11 КЛАССАМ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2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210011"/>
              </p:ext>
            </p:extLst>
          </p:nvPr>
        </p:nvGraphicFramePr>
        <p:xfrm>
          <a:off x="683568" y="1412776"/>
          <a:ext cx="7920881" cy="4649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90"/>
                <a:gridCol w="1656094"/>
                <a:gridCol w="1655258"/>
                <a:gridCol w="1656094"/>
                <a:gridCol w="1414145"/>
              </a:tblGrid>
              <a:tr h="4694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1-4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5-9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10-11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22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22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1293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22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22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22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35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четверть 2023-2024 уч.года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1257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35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четверть 2023-2024 уч.года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1256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66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341853"/>
              </p:ext>
            </p:extLst>
          </p:nvPr>
        </p:nvGraphicFramePr>
        <p:xfrm>
          <a:off x="467544" y="1556792"/>
          <a:ext cx="8208912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043"/>
                <a:gridCol w="1716315"/>
                <a:gridCol w="1715450"/>
                <a:gridCol w="1593536"/>
                <a:gridCol w="1465568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Учебный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1-4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5-9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10-11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2020-2021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1204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2021-2022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2022-2023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628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2023-2024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1257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УЧАЩИХСЯ ПО ГОДАМ ОБУЧЕНИЯ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1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23095"/>
              </p:ext>
            </p:extLst>
          </p:nvPr>
        </p:nvGraphicFramePr>
        <p:xfrm>
          <a:off x="467545" y="1412776"/>
          <a:ext cx="8064895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586"/>
                <a:gridCol w="1407454"/>
                <a:gridCol w="1406552"/>
                <a:gridCol w="1278438"/>
                <a:gridCol w="1279341"/>
                <a:gridCol w="1028524"/>
              </a:tblGrid>
              <a:tr h="958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Учебный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331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2019-2020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662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2020-2021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80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2021-2022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38,9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6552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2022-2023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41,9 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40,3 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38,5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42,8 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86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2023-2024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КАЧЕЕСТВА ЗНАНИЙ </a:t>
            </a:r>
            <a:br>
              <a:rPr lang="ru-RU" dirty="0" smtClean="0"/>
            </a:br>
            <a:r>
              <a:rPr lang="ru-RU" dirty="0" smtClean="0"/>
              <a:t>ЗА 5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69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501021"/>
              </p:ext>
            </p:extLst>
          </p:nvPr>
        </p:nvGraphicFramePr>
        <p:xfrm>
          <a:off x="395534" y="1196754"/>
          <a:ext cx="8136905" cy="48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396"/>
                <a:gridCol w="1499462"/>
                <a:gridCol w="1499462"/>
                <a:gridCol w="1755123"/>
                <a:gridCol w="1499462"/>
              </a:tblGrid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2-4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5-9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10-11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четверть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6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четверть 2023-2024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93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четверть 2023-2024 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ОТЛИЧНИКОВ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0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115631"/>
              </p:ext>
            </p:extLst>
          </p:nvPr>
        </p:nvGraphicFramePr>
        <p:xfrm>
          <a:off x="539553" y="1340768"/>
          <a:ext cx="7992888" cy="4824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40"/>
                <a:gridCol w="1544277"/>
                <a:gridCol w="1544277"/>
                <a:gridCol w="1679117"/>
                <a:gridCol w="1544277"/>
              </a:tblGrid>
              <a:tr h="463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2-4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5-9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10-11 классы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3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359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63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 четверть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389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 четверть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141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364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977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154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207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801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 четверть 2023-2024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138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 четверть 2023-2024 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171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391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УДАРНИКОВ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94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КАЧЕСТВО ЗНАНИЙ ПО 2-4 КЛАССАМ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20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КАЧЕСТВА ЗНАНИЙ ПО 5-7 КЛАССАМ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66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КАЧЕСТВА ЗНАНИЙ ПО 8-9 КЛАССАМ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054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268</Words>
  <Application>Microsoft Office PowerPoint</Application>
  <PresentationFormat>Экран (4:3)</PresentationFormat>
  <Paragraphs>189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АНАЛИЗ КАЧЕСТВА  И   УСПЕВАЕМОСТИ  ЗА   2023-2024  УЧЕБНЫЙ ГОД.  СРАВНИТЕЛЬНЫЙ АНАЛИЗ   </vt:lpstr>
      <vt:lpstr>КОЛИЧЕСТВО УЧАЩИХСЯ</vt:lpstr>
      <vt:lpstr>КОЛИЧЕСТВО УЧАЩИХСЯ ПО ГОДАМ ОБУЧЕНИЯ</vt:lpstr>
      <vt:lpstr>ДИНАМИКА КАЧЕЕСТВА ЗНАНИЙ  ЗА 5 ЛЕТ</vt:lpstr>
      <vt:lpstr>КОЛИЧЕСТВО ОТЛИЧНИКОВ</vt:lpstr>
      <vt:lpstr>КОЛИЧЕСТВО УДАРНИКОВ</vt:lpstr>
      <vt:lpstr>ДИНАМИКА КАЧЕСТВО ЗНАНИЙ ПО 2-4 КЛАССАМ</vt:lpstr>
      <vt:lpstr>ДИНАМИКА КАЧЕСТВА ЗНАНИЙ ПО 5-7 КЛАССАМ </vt:lpstr>
      <vt:lpstr>ДИНАМИКА КАЧЕСТВА ЗНАНИЙ ПО 8-9 КЛАССАМ</vt:lpstr>
      <vt:lpstr>ДИНАМИКА КАЧЕСИТВА ЗНАНИЙ ПО 10-11 КЛАССАМ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 И   УСПЕВАЕМОСТИ  ЗА   2023-2024  УЧЕБНЫЙ ГОД.  СРАВНИТЕЛЬНЫЙ АНАЛИЗ   </dc:title>
  <dc:creator>USER</dc:creator>
  <cp:lastModifiedBy>USER</cp:lastModifiedBy>
  <cp:revision>1</cp:revision>
  <dcterms:created xsi:type="dcterms:W3CDTF">2024-02-06T11:41:51Z</dcterms:created>
  <dcterms:modified xsi:type="dcterms:W3CDTF">2024-02-06T11:49:04Z</dcterms:modified>
</cp:coreProperties>
</file>