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65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C5EA-569B-4C3B-836C-D5CAADCCA2A9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19436-14AF-4D3F-A88E-C95F802F2E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442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C5EA-569B-4C3B-836C-D5CAADCCA2A9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19436-14AF-4D3F-A88E-C95F802F2E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638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C5EA-569B-4C3B-836C-D5CAADCCA2A9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19436-14AF-4D3F-A88E-C95F802F2E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7312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C5EA-569B-4C3B-836C-D5CAADCCA2A9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19436-14AF-4D3F-A88E-C95F802F2E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3253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C5EA-569B-4C3B-836C-D5CAADCCA2A9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19436-14AF-4D3F-A88E-C95F802F2E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327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C5EA-569B-4C3B-836C-D5CAADCCA2A9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19436-14AF-4D3F-A88E-C95F802F2E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8551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C5EA-569B-4C3B-836C-D5CAADCCA2A9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19436-14AF-4D3F-A88E-C95F802F2E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256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C5EA-569B-4C3B-836C-D5CAADCCA2A9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19436-14AF-4D3F-A88E-C95F802F2E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0273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C5EA-569B-4C3B-836C-D5CAADCCA2A9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19436-14AF-4D3F-A88E-C95F802F2E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765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C5EA-569B-4C3B-836C-D5CAADCCA2A9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19436-14AF-4D3F-A88E-C95F802F2E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39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C5EA-569B-4C3B-836C-D5CAADCCA2A9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19436-14AF-4D3F-A88E-C95F802F2E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4174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BC5EA-569B-4C3B-836C-D5CAADCCA2A9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19436-14AF-4D3F-A88E-C95F802F2E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0016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46612" y="178624"/>
            <a:ext cx="7095744" cy="9592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ea typeface="Roboto" panose="02000000000000000000" pitchFamily="2" charset="0"/>
                <a:cs typeface="Times New Roman" pitchFamily="18" charset="0"/>
              </a:rPr>
              <a:t>КГУ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ea typeface="Roboto" panose="02000000000000000000" pitchFamily="2" charset="0"/>
                <a:cs typeface="Times New Roman" pitchFamily="18" charset="0"/>
              </a:rPr>
              <a:t> «Общеобразовательная школа  № 22» 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ea typeface="Roboto" panose="02000000000000000000" pitchFamily="2" charset="0"/>
              <a:cs typeface="Times New Roman" pitchFamily="18" charset="0"/>
            </a:endParaRPr>
          </a:p>
          <a:p>
            <a:pPr algn="ctr">
              <a:spcAft>
                <a:spcPts val="1000"/>
              </a:spcAft>
            </a:pP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ea typeface="Roboto" panose="02000000000000000000" pitchFamily="2" charset="0"/>
                <a:cs typeface="Times New Roman" pitchFamily="18" charset="0"/>
              </a:rPr>
              <a:t>ОО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ea typeface="Roboto" panose="02000000000000000000" pitchFamily="2" charset="0"/>
                <a:cs typeface="Times New Roman" pitchFamily="18" charset="0"/>
              </a:rPr>
              <a:t> г.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ea typeface="Roboto" panose="02000000000000000000" pitchFamily="2" charset="0"/>
                <a:cs typeface="Times New Roman" pitchFamily="18" charset="0"/>
              </a:rPr>
              <a:t>Темиртау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ea typeface="Roboto" panose="02000000000000000000" pitchFamily="2" charset="0"/>
                <a:cs typeface="Times New Roman" pitchFamily="18" charset="0"/>
              </a:rPr>
              <a:t>УО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ea typeface="Roboto" panose="02000000000000000000" pitchFamily="2" charset="0"/>
                <a:cs typeface="Times New Roman" pitchFamily="18" charset="0"/>
              </a:rPr>
              <a:t> Карагандинской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ea typeface="Roboto" panose="02000000000000000000" pitchFamily="2" charset="0"/>
                <a:cs typeface="Times New Roman" pitchFamily="18" charset="0"/>
              </a:rPr>
              <a:t>области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ea typeface="Roboto" panose="02000000000000000000" pitchFamily="2" charset="0"/>
              <a:cs typeface="Times New Roman" pitchFamily="18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DA2660C-C5FC-4696-A4EE-601F6CEB03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7500" b="94375" l="5469" r="93125">
                        <a14:foregroundMark x1="8281" y1="50625" x2="8281" y2="50625"/>
                        <a14:foregroundMark x1="29219" y1="54688" x2="29219" y2="54688"/>
                        <a14:foregroundMark x1="33281" y1="61875" x2="33281" y2="61875"/>
                        <a14:foregroundMark x1="40156" y1="73750" x2="55156" y2="74688"/>
                        <a14:foregroundMark x1="64219" y1="64219" x2="67813" y2="54219"/>
                        <a14:foregroundMark x1="45313" y1="71094" x2="27813" y2="54531"/>
                        <a14:foregroundMark x1="59531" y1="65625" x2="48594" y2="67344"/>
                        <a14:foregroundMark x1="48594" y1="67344" x2="31250" y2="64688"/>
                        <a14:foregroundMark x1="31250" y1="64688" x2="28125" y2="62500"/>
                        <a14:foregroundMark x1="28125" y1="62031" x2="28125" y2="61406"/>
                        <a14:foregroundMark x1="46563" y1="92031" x2="46563" y2="92031"/>
                        <a14:foregroundMark x1="42188" y1="94219" x2="42188" y2="94219"/>
                        <a14:foregroundMark x1="42031" y1="94531" x2="38281" y2="92969"/>
                        <a14:foregroundMark x1="24219" y1="15625" x2="50000" y2="8594"/>
                        <a14:foregroundMark x1="50000" y1="8594" x2="50000" y2="8594"/>
                        <a14:foregroundMark x1="50313" y1="8594" x2="50313" y2="8594"/>
                        <a14:foregroundMark x1="49219" y1="7344" x2="59844" y2="7656"/>
                        <a14:foregroundMark x1="59844" y1="7656" x2="68281" y2="11094"/>
                        <a14:foregroundMark x1="68281" y1="11094" x2="68281" y2="11094"/>
                        <a14:foregroundMark x1="92031" y1="40000" x2="93125" y2="58750"/>
                        <a14:foregroundMark x1="38438" y1="93594" x2="24375" y2="84844"/>
                        <a14:foregroundMark x1="24375" y1="84844" x2="10156" y2="70781"/>
                        <a14:foregroundMark x1="7031" y1="62813" x2="5469" y2="46719"/>
                        <a14:foregroundMark x1="36875" y1="73438" x2="55781" y2="74844"/>
                        <a14:foregroundMark x1="55781" y1="74844" x2="64219" y2="69688"/>
                        <a14:foregroundMark x1="64219" y1="69688" x2="64219" y2="6968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4121" y="-37141"/>
            <a:ext cx="2000576" cy="1811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A018001-E1E0-928E-34E5-C890D9F8A7E2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3633" r="13633"/>
          <a:stretch>
            <a:fillRect/>
          </a:stretch>
        </p:blipFill>
        <p:spPr>
          <a:xfrm>
            <a:off x="193043" y="108077"/>
            <a:ext cx="2462919" cy="205956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2343108" y="1410799"/>
            <a:ext cx="83279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Тема: </a:t>
            </a:r>
            <a:r>
              <a:rPr lang="ru-RU" altLang="ru-RU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Анализ техники чтения учащихся </a:t>
            </a:r>
            <a:endParaRPr lang="ru-RU" altLang="ru-RU" sz="3200" b="1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sz="32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КГУ</a:t>
            </a:r>
            <a:r>
              <a:rPr lang="ru-RU" alt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«ОШ №22» </a:t>
            </a:r>
            <a:r>
              <a:rPr lang="ru-RU" altLang="ru-RU" sz="32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ОО</a:t>
            </a:r>
            <a:r>
              <a:rPr lang="ru-RU" altLang="ru-RU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г. </a:t>
            </a:r>
            <a:r>
              <a:rPr lang="ru-RU" alt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Темиртау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0746" y="2760955"/>
            <a:ext cx="1183131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Техника чтения в начальных и 5-7 классах</a:t>
            </a:r>
          </a:p>
          <a:p>
            <a:pPr algn="ctr"/>
            <a:r>
              <a:rPr lang="kk-KZ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Техника чтения является одним из важнейших факторов, оказывающих влияние личности, а также успехи каждого ребенка в школе. </a:t>
            </a:r>
            <a:r>
              <a:rPr lang="ru-RU" alt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итогам </a:t>
            </a:r>
            <a:r>
              <a:rPr lang="ru-RU" alt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 </a:t>
            </a:r>
            <a:r>
              <a:rPr lang="ru-RU" alt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полугодия был проведён анализ техники чтения учащихся начальных классов и учащихся 5-7 –х </a:t>
            </a:r>
            <a:r>
              <a:rPr lang="ru-RU" alt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классов. </a:t>
            </a:r>
          </a:p>
          <a:p>
            <a:pPr algn="ctr"/>
            <a:r>
              <a:rPr lang="kk-KZ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только в начальной школе, но и в среднем звене вести контроль за техникой чтения. Однако, проверка техники </a:t>
            </a:r>
            <a:r>
              <a:rPr lang="kk-KZ" sz="2800" b="1" i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чтения перестает </a:t>
            </a:r>
            <a:r>
              <a:rPr lang="kk-KZ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быть видом </a:t>
            </a:r>
            <a:r>
              <a:rPr lang="kk-KZ" sz="2800" b="1" i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контроля, так как </a:t>
            </a:r>
            <a:r>
              <a:rPr lang="kk-KZ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обучения теперь несколько меняются: </a:t>
            </a:r>
          </a:p>
          <a:p>
            <a:pPr algn="ctr"/>
            <a:r>
              <a:rPr lang="kk-KZ" sz="2800" b="1" i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важна не скорость чтения, а осмысленность чтения.</a:t>
            </a:r>
            <a:endParaRPr lang="ru-RU" sz="2800" b="1" i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25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82873" y="128819"/>
            <a:ext cx="111373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</a:t>
            </a:r>
            <a:r>
              <a:rPr lang="ru-RU" alt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итогам первого полугодия был проведён анализ техники чтения </a:t>
            </a:r>
            <a:r>
              <a:rPr lang="ru-RU" alt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учащихся</a:t>
            </a:r>
          </a:p>
          <a:p>
            <a:pPr algn="ctr"/>
            <a:r>
              <a:rPr lang="ru-RU" alt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начальных классов и учащихся 5-7 –х </a:t>
            </a:r>
            <a:r>
              <a:rPr lang="ru-RU" alt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классов</a:t>
            </a:r>
            <a:endParaRPr lang="ru-RU" alt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260332"/>
              </p:ext>
            </p:extLst>
          </p:nvPr>
        </p:nvGraphicFramePr>
        <p:xfrm>
          <a:off x="397259" y="983009"/>
          <a:ext cx="11308620" cy="519780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236159">
                  <a:extLst>
                    <a:ext uri="{9D8B030D-6E8A-4147-A177-3AD203B41FA5}">
                      <a16:colId xmlns:a16="http://schemas.microsoft.com/office/drawing/2014/main" val="2794557408"/>
                    </a:ext>
                  </a:extLst>
                </a:gridCol>
                <a:gridCol w="1115239">
                  <a:extLst>
                    <a:ext uri="{9D8B030D-6E8A-4147-A177-3AD203B41FA5}">
                      <a16:colId xmlns:a16="http://schemas.microsoft.com/office/drawing/2014/main" val="2014480092"/>
                    </a:ext>
                  </a:extLst>
                </a:gridCol>
                <a:gridCol w="1184519">
                  <a:extLst>
                    <a:ext uri="{9D8B030D-6E8A-4147-A177-3AD203B41FA5}">
                      <a16:colId xmlns:a16="http://schemas.microsoft.com/office/drawing/2014/main" val="2021352286"/>
                    </a:ext>
                  </a:extLst>
                </a:gridCol>
                <a:gridCol w="1149310">
                  <a:extLst>
                    <a:ext uri="{9D8B030D-6E8A-4147-A177-3AD203B41FA5}">
                      <a16:colId xmlns:a16="http://schemas.microsoft.com/office/drawing/2014/main" val="819735232"/>
                    </a:ext>
                  </a:extLst>
                </a:gridCol>
                <a:gridCol w="1118649">
                  <a:extLst>
                    <a:ext uri="{9D8B030D-6E8A-4147-A177-3AD203B41FA5}">
                      <a16:colId xmlns:a16="http://schemas.microsoft.com/office/drawing/2014/main" val="3108221838"/>
                    </a:ext>
                  </a:extLst>
                </a:gridCol>
                <a:gridCol w="1211542">
                  <a:extLst>
                    <a:ext uri="{9D8B030D-6E8A-4147-A177-3AD203B41FA5}">
                      <a16:colId xmlns:a16="http://schemas.microsoft.com/office/drawing/2014/main" val="3771822815"/>
                    </a:ext>
                  </a:extLst>
                </a:gridCol>
                <a:gridCol w="870503">
                  <a:extLst>
                    <a:ext uri="{9D8B030D-6E8A-4147-A177-3AD203B41FA5}">
                      <a16:colId xmlns:a16="http://schemas.microsoft.com/office/drawing/2014/main" val="3407819894"/>
                    </a:ext>
                  </a:extLst>
                </a:gridCol>
                <a:gridCol w="1305754">
                  <a:extLst>
                    <a:ext uri="{9D8B030D-6E8A-4147-A177-3AD203B41FA5}">
                      <a16:colId xmlns:a16="http://schemas.microsoft.com/office/drawing/2014/main" val="824269650"/>
                    </a:ext>
                  </a:extLst>
                </a:gridCol>
                <a:gridCol w="1116945">
                  <a:extLst>
                    <a:ext uri="{9D8B030D-6E8A-4147-A177-3AD203B41FA5}">
                      <a16:colId xmlns:a16="http://schemas.microsoft.com/office/drawing/2014/main" val="12091879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Классы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Всего уч-ся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Читали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Норма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Выше</a:t>
                      </a:r>
                      <a:r>
                        <a:rPr lang="ru-RU" sz="14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нормы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Ниже нормы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5046173"/>
                  </a:ext>
                </a:extLst>
              </a:tr>
              <a:tr h="190606">
                <a:tc gridSpan="9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классы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4164569"/>
                  </a:ext>
                </a:extLst>
              </a:tr>
              <a:tr h="2351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полугодие </a:t>
                      </a: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2023-2024</a:t>
                      </a:r>
                      <a:r>
                        <a:rPr lang="ru-RU" sz="14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baseline="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уч.г</a:t>
                      </a:r>
                      <a:r>
                        <a:rPr lang="ru-RU" sz="14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54,6%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22,7%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22,7%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9442002"/>
                  </a:ext>
                </a:extLst>
              </a:tr>
              <a:tr h="190606">
                <a:tc gridSpan="9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классы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3566034"/>
                  </a:ext>
                </a:extLst>
              </a:tr>
              <a:tr h="1777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полугодие 2023-2024 </a:t>
                      </a:r>
                      <a:r>
                        <a:rPr lang="ru-RU" sz="1400" b="1" baseline="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уч.г</a:t>
                      </a:r>
                      <a:r>
                        <a:rPr lang="ru-RU" sz="14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56,2%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21,8%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21,8,%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4284624"/>
                  </a:ext>
                </a:extLst>
              </a:tr>
              <a:tr h="190606">
                <a:tc gridSpan="9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классы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9512980"/>
                  </a:ext>
                </a:extLst>
              </a:tr>
              <a:tr h="2086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полугодие 2023-2024 </a:t>
                      </a:r>
                      <a:r>
                        <a:rPr lang="ru-RU" sz="1400" b="1" baseline="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уч.г</a:t>
                      </a:r>
                      <a:r>
                        <a:rPr lang="ru-RU" sz="14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56,7%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24,3%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18,9%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4270291"/>
                  </a:ext>
                </a:extLst>
              </a:tr>
              <a:tr h="190606">
                <a:tc gridSpan="9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2-4 классы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5923435"/>
                  </a:ext>
                </a:extLst>
              </a:tr>
              <a:tr h="1777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полугодие 2023-2024 </a:t>
                      </a:r>
                      <a:r>
                        <a:rPr lang="ru-RU" sz="1400" b="1" baseline="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уч.г</a:t>
                      </a:r>
                      <a:r>
                        <a:rPr lang="ru-RU" sz="14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113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113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55,8%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22,9%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21,1%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0913849"/>
                  </a:ext>
                </a:extLst>
              </a:tr>
              <a:tr h="1777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Классы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Всего уч-ся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Читали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Норма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Выше</a:t>
                      </a:r>
                      <a:r>
                        <a:rPr lang="ru-RU" sz="16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нормы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Ниже нормы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0431503"/>
                  </a:ext>
                </a:extLst>
              </a:tr>
              <a:tr h="190606">
                <a:tc gridSpan="9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классы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9999962"/>
                  </a:ext>
                </a:extLst>
              </a:tr>
              <a:tr h="1894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полугодие 2023-2024 </a:t>
                      </a:r>
                      <a:r>
                        <a:rPr lang="ru-RU" sz="1400" b="1" baseline="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уч.г</a:t>
                      </a:r>
                      <a:r>
                        <a:rPr lang="ru-RU" sz="14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64,7%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19,6%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15,6%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7155379"/>
                  </a:ext>
                </a:extLst>
              </a:tr>
              <a:tr h="190606">
                <a:tc gridSpan="9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классы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377687"/>
                  </a:ext>
                </a:extLst>
              </a:tr>
              <a:tr h="1777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полугодие 2023-2024 </a:t>
                      </a:r>
                      <a:r>
                        <a:rPr lang="ru-RU" sz="1400" b="1" baseline="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уч.г</a:t>
                      </a:r>
                      <a:r>
                        <a:rPr lang="ru-RU" sz="14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61,9%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23,8%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14.2%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735635"/>
                  </a:ext>
                </a:extLst>
              </a:tr>
              <a:tr h="190606">
                <a:tc gridSpan="9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классы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4613337"/>
                  </a:ext>
                </a:extLst>
              </a:tr>
              <a:tr h="1777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полугодие 2023-2024 </a:t>
                      </a:r>
                      <a:r>
                        <a:rPr lang="ru-RU" sz="1400" b="1" baseline="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уч.г</a:t>
                      </a:r>
                      <a:r>
                        <a:rPr lang="ru-RU" sz="14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55,2%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27,5%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17,2%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436354"/>
                  </a:ext>
                </a:extLst>
              </a:tr>
              <a:tr h="190606">
                <a:tc gridSpan="9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5-7 классы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4695618"/>
                  </a:ext>
                </a:extLst>
              </a:tr>
              <a:tr h="1948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полугодие 2023-2024 </a:t>
                      </a:r>
                      <a:r>
                        <a:rPr lang="ru-RU" sz="1400" b="1" baseline="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уч.г</a:t>
                      </a:r>
                      <a:r>
                        <a:rPr lang="ru-RU" sz="14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101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101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60,6%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23,6%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16,3%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5954115"/>
                  </a:ext>
                </a:extLst>
              </a:tr>
              <a:tr h="190606">
                <a:tc gridSpan="9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 по школе техника чтения составляет: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8498451"/>
                  </a:ext>
                </a:extLst>
              </a:tr>
              <a:tr h="3405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полугодие 2023-2024 </a:t>
                      </a:r>
                      <a:r>
                        <a:rPr lang="ru-RU" sz="1400" b="1" baseline="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уч.г</a:t>
                      </a:r>
                      <a:r>
                        <a:rPr lang="ru-RU" sz="14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214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214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125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55,4%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22,7%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19,6%</a:t>
                      </a:r>
                    </a:p>
                  </a:txBody>
                  <a:tcPr marL="40845" marR="40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951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41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2024" y="0"/>
            <a:ext cx="11274552" cy="6549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проверке техники чтения вслух обращалось внимание на недочёты: </a:t>
            </a:r>
            <a:endParaRPr lang="ru-RU" b="1" i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искажение читаемых слов (замена, перестановка, пропуски или добавления букв, слогов, слов); </a:t>
            </a:r>
          </a:p>
          <a:p>
            <a:pPr algn="just"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неправильная постановка ударений (более двух); </a:t>
            </a:r>
          </a:p>
          <a:p>
            <a:pPr algn="just"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чтение всего текста без смысловых пауз, нарушение темпа и чёткости произношения слов при чтении вслух.</a:t>
            </a:r>
          </a:p>
          <a:p>
            <a:pPr algn="just">
              <a:spcAft>
                <a:spcPts val="0"/>
              </a:spcAft>
            </a:pP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Выводы и решения:</a:t>
            </a:r>
          </a:p>
          <a:p>
            <a:pPr marL="342900" lvl="0" indent="-342900" fontAlgn="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 мероприятия в школе проводятся согласно плану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ВШК</a:t>
            </a:r>
            <a:r>
              <a:rPr lang="kk-K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kk-KZ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ктивизация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деятельности по проектам «Читающая школа», оформление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стенда «Читаем вместе», формирования базы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буктрейлеров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организация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библиотечно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библиографических занятия</a:t>
            </a:r>
            <a:r>
              <a:rPr lang="kk-KZ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Продолжить работу согласно приказа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«20 – минутного чтения</a:t>
            </a:r>
            <a:r>
              <a:rPr lang="kk-KZ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  <a:endParaRPr lang="ru-RU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 fontAlgn="t">
              <a:lnSpc>
                <a:spcPct val="107000"/>
              </a:lnSpc>
              <a:buFont typeface="+mj-lt"/>
              <a:buAutoNum type="arabicPeriod"/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Ознакомить родителей с результатами проверки техники и осознанности чтения за </a:t>
            </a:r>
            <a:r>
              <a:rPr lang="kk-K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 полугодие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подключить их к работе по совершенствованию навыков успешного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чтени</a:t>
            </a:r>
            <a:r>
              <a:rPr lang="kk-K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я;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добиваться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осуществления регулярного контроля за чтением учащихся дома, обсуждения прочитанного, а также оценке прочитанного самими учащимися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 fontAlgn="t">
              <a:lnSpc>
                <a:spcPct val="107000"/>
              </a:lnSpc>
              <a:buFont typeface="+mj-lt"/>
              <a:buAutoNum type="arabicPeriod"/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Продолжить работу по  развитию техники чтения. На уроках больше внимания уделять правильному выразительному чтению</a:t>
            </a:r>
            <a:r>
              <a:rPr lang="kk-KZ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регулярно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проводить индивидуальный контроль за ходом формирования у учащихся технической стороны чтения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Включить в план воспитательной работы классные часы о пользе чтения, посещение библиотек с целью привития интереса к чтению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0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57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340</Words>
  <Application>Microsoft Office PowerPoint</Application>
  <PresentationFormat>Широкоэкранный</PresentationFormat>
  <Paragraphs>128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Roboto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Lando</dc:creator>
  <cp:lastModifiedBy>Lando</cp:lastModifiedBy>
  <cp:revision>9</cp:revision>
  <dcterms:created xsi:type="dcterms:W3CDTF">2024-01-27T06:48:35Z</dcterms:created>
  <dcterms:modified xsi:type="dcterms:W3CDTF">2024-01-29T15:42:33Z</dcterms:modified>
</cp:coreProperties>
</file>