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80" r:id="rId2"/>
    <p:sldId id="362" r:id="rId3"/>
    <p:sldId id="363" r:id="rId4"/>
    <p:sldId id="365" r:id="rId5"/>
    <p:sldId id="346" r:id="rId6"/>
    <p:sldId id="367" r:id="rId7"/>
    <p:sldId id="369" r:id="rId8"/>
    <p:sldId id="373" r:id="rId9"/>
    <p:sldId id="374" r:id="rId10"/>
    <p:sldId id="376" r:id="rId11"/>
    <p:sldId id="331" r:id="rId12"/>
    <p:sldId id="328" r:id="rId13"/>
    <p:sldId id="343" r:id="rId14"/>
    <p:sldId id="330" r:id="rId15"/>
    <p:sldId id="345" r:id="rId16"/>
    <p:sldId id="341" r:id="rId17"/>
    <p:sldId id="342" r:id="rId18"/>
    <p:sldId id="333" r:id="rId19"/>
    <p:sldId id="386"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2300"/>
    <a:srgbClr val="FFFFB9"/>
    <a:srgbClr val="996600"/>
    <a:srgbClr val="FDE0B5"/>
    <a:srgbClr val="FFCC99"/>
    <a:srgbClr val="F4E4A2"/>
    <a:srgbClr val="EBDFAD"/>
    <a:srgbClr val="E7D99D"/>
    <a:srgbClr val="FCEF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0" autoAdjust="0"/>
  </p:normalViewPr>
  <p:slideViewPr>
    <p:cSldViewPr>
      <p:cViewPr varScale="1">
        <p:scale>
          <a:sx n="113" d="100"/>
          <a:sy n="113" d="100"/>
        </p:scale>
        <p:origin x="2244"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D0CF30-6501-42EB-AD63-82E9B9CBF373}" type="datetimeFigureOut">
              <a:rPr lang="ru-RU" smtClean="0"/>
              <a:pPr/>
              <a:t>18.05.2023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97A99D-943E-4128-9E4F-65AB16A624E5}" type="slidenum">
              <a:rPr lang="ru-RU" smtClean="0"/>
              <a:pPr/>
              <a:t>‹#›</a:t>
            </a:fld>
            <a:endParaRPr lang="ru-RU"/>
          </a:p>
        </p:txBody>
      </p:sp>
    </p:spTree>
    <p:extLst>
      <p:ext uri="{BB962C8B-B14F-4D97-AF65-F5344CB8AC3E}">
        <p14:creationId xmlns:p14="http://schemas.microsoft.com/office/powerpoint/2010/main" val="198964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29C7C703-8DB5-4B9D-8909-4BCE423EFCB4}" type="datetimeFigureOut">
              <a:rPr lang="ru-RU" smtClean="0"/>
              <a:pPr/>
              <a:t>18.05.2023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1BF5C2-7B05-4962-8BD9-31E61EF8FCF0}" type="slidenum">
              <a:rPr lang="ru-RU" smtClean="0"/>
              <a:pPr/>
              <a:t>‹#›</a:t>
            </a:fld>
            <a:endParaRPr lang="ru-RU"/>
          </a:p>
        </p:txBody>
      </p:sp>
    </p:spTree>
    <p:extLst>
      <p:ext uri="{BB962C8B-B14F-4D97-AF65-F5344CB8AC3E}">
        <p14:creationId xmlns:p14="http://schemas.microsoft.com/office/powerpoint/2010/main" val="19058182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9C7C703-8DB5-4B9D-8909-4BCE423EFCB4}" type="datetimeFigureOut">
              <a:rPr lang="ru-RU" smtClean="0"/>
              <a:pPr/>
              <a:t>18.05.2023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1BF5C2-7B05-4962-8BD9-31E61EF8FCF0}" type="slidenum">
              <a:rPr lang="ru-RU" smtClean="0"/>
              <a:pPr/>
              <a:t>‹#›</a:t>
            </a:fld>
            <a:endParaRPr lang="ru-RU"/>
          </a:p>
        </p:txBody>
      </p:sp>
    </p:spTree>
    <p:extLst>
      <p:ext uri="{BB962C8B-B14F-4D97-AF65-F5344CB8AC3E}">
        <p14:creationId xmlns:p14="http://schemas.microsoft.com/office/powerpoint/2010/main" val="421762192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9C7C703-8DB5-4B9D-8909-4BCE423EFCB4}" type="datetimeFigureOut">
              <a:rPr lang="ru-RU" smtClean="0"/>
              <a:pPr/>
              <a:t>18.05.2023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1BF5C2-7B05-4962-8BD9-31E61EF8FCF0}" type="slidenum">
              <a:rPr lang="ru-RU" smtClean="0"/>
              <a:pPr/>
              <a:t>‹#›</a:t>
            </a:fld>
            <a:endParaRPr lang="ru-RU"/>
          </a:p>
        </p:txBody>
      </p:sp>
    </p:spTree>
    <p:extLst>
      <p:ext uri="{BB962C8B-B14F-4D97-AF65-F5344CB8AC3E}">
        <p14:creationId xmlns:p14="http://schemas.microsoft.com/office/powerpoint/2010/main" val="125260601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9C7C703-8DB5-4B9D-8909-4BCE423EFCB4}" type="datetimeFigureOut">
              <a:rPr lang="ru-RU" smtClean="0"/>
              <a:pPr/>
              <a:t>18.05.2023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1BF5C2-7B05-4962-8BD9-31E61EF8FCF0}" type="slidenum">
              <a:rPr lang="ru-RU" smtClean="0"/>
              <a:pPr/>
              <a:t>‹#›</a:t>
            </a:fld>
            <a:endParaRPr lang="ru-RU"/>
          </a:p>
        </p:txBody>
      </p:sp>
    </p:spTree>
    <p:extLst>
      <p:ext uri="{BB962C8B-B14F-4D97-AF65-F5344CB8AC3E}">
        <p14:creationId xmlns:p14="http://schemas.microsoft.com/office/powerpoint/2010/main" val="256770503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9C7C703-8DB5-4B9D-8909-4BCE423EFCB4}" type="datetimeFigureOut">
              <a:rPr lang="ru-RU" smtClean="0"/>
              <a:pPr/>
              <a:t>18.05.2023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1BF5C2-7B05-4962-8BD9-31E61EF8FCF0}" type="slidenum">
              <a:rPr lang="ru-RU" smtClean="0"/>
              <a:pPr/>
              <a:t>‹#›</a:t>
            </a:fld>
            <a:endParaRPr lang="ru-RU"/>
          </a:p>
        </p:txBody>
      </p:sp>
    </p:spTree>
    <p:extLst>
      <p:ext uri="{BB962C8B-B14F-4D97-AF65-F5344CB8AC3E}">
        <p14:creationId xmlns:p14="http://schemas.microsoft.com/office/powerpoint/2010/main" val="287649238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9C7C703-8DB5-4B9D-8909-4BCE423EFCB4}" type="datetimeFigureOut">
              <a:rPr lang="ru-RU" smtClean="0"/>
              <a:pPr/>
              <a:t>18.05.2023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1BF5C2-7B05-4962-8BD9-31E61EF8FCF0}" type="slidenum">
              <a:rPr lang="ru-RU" smtClean="0"/>
              <a:pPr/>
              <a:t>‹#›</a:t>
            </a:fld>
            <a:endParaRPr lang="ru-RU"/>
          </a:p>
        </p:txBody>
      </p:sp>
    </p:spTree>
    <p:extLst>
      <p:ext uri="{BB962C8B-B14F-4D97-AF65-F5344CB8AC3E}">
        <p14:creationId xmlns:p14="http://schemas.microsoft.com/office/powerpoint/2010/main" val="157201547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9C7C703-8DB5-4B9D-8909-4BCE423EFCB4}" type="datetimeFigureOut">
              <a:rPr lang="ru-RU" smtClean="0"/>
              <a:pPr/>
              <a:t>18.05.2023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51BF5C2-7B05-4962-8BD9-31E61EF8FCF0}" type="slidenum">
              <a:rPr lang="ru-RU" smtClean="0"/>
              <a:pPr/>
              <a:t>‹#›</a:t>
            </a:fld>
            <a:endParaRPr lang="ru-RU"/>
          </a:p>
        </p:txBody>
      </p:sp>
    </p:spTree>
    <p:extLst>
      <p:ext uri="{BB962C8B-B14F-4D97-AF65-F5344CB8AC3E}">
        <p14:creationId xmlns:p14="http://schemas.microsoft.com/office/powerpoint/2010/main" val="12087295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9C7C703-8DB5-4B9D-8909-4BCE423EFCB4}" type="datetimeFigureOut">
              <a:rPr lang="ru-RU" smtClean="0"/>
              <a:pPr/>
              <a:t>18.05.2023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51BF5C2-7B05-4962-8BD9-31E61EF8FCF0}" type="slidenum">
              <a:rPr lang="ru-RU" smtClean="0"/>
              <a:pPr/>
              <a:t>‹#›</a:t>
            </a:fld>
            <a:endParaRPr lang="ru-RU"/>
          </a:p>
        </p:txBody>
      </p:sp>
    </p:spTree>
    <p:extLst>
      <p:ext uri="{BB962C8B-B14F-4D97-AF65-F5344CB8AC3E}">
        <p14:creationId xmlns:p14="http://schemas.microsoft.com/office/powerpoint/2010/main" val="290774323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C7C703-8DB5-4B9D-8909-4BCE423EFCB4}" type="datetimeFigureOut">
              <a:rPr lang="ru-RU" smtClean="0"/>
              <a:pPr/>
              <a:t>18.05.2023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51BF5C2-7B05-4962-8BD9-31E61EF8FCF0}" type="slidenum">
              <a:rPr lang="ru-RU" smtClean="0"/>
              <a:pPr/>
              <a:t>‹#›</a:t>
            </a:fld>
            <a:endParaRPr lang="ru-RU"/>
          </a:p>
        </p:txBody>
      </p:sp>
    </p:spTree>
    <p:extLst>
      <p:ext uri="{BB962C8B-B14F-4D97-AF65-F5344CB8AC3E}">
        <p14:creationId xmlns:p14="http://schemas.microsoft.com/office/powerpoint/2010/main" val="422498882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29C7C703-8DB5-4B9D-8909-4BCE423EFCB4}" type="datetimeFigureOut">
              <a:rPr lang="ru-RU" smtClean="0"/>
              <a:pPr/>
              <a:t>18.05.2023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1BF5C2-7B05-4962-8BD9-31E61EF8FCF0}" type="slidenum">
              <a:rPr lang="ru-RU" smtClean="0"/>
              <a:pPr/>
              <a:t>‹#›</a:t>
            </a:fld>
            <a:endParaRPr lang="ru-RU"/>
          </a:p>
        </p:txBody>
      </p:sp>
    </p:spTree>
    <p:extLst>
      <p:ext uri="{BB962C8B-B14F-4D97-AF65-F5344CB8AC3E}">
        <p14:creationId xmlns:p14="http://schemas.microsoft.com/office/powerpoint/2010/main" val="402263725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29C7C703-8DB5-4B9D-8909-4BCE423EFCB4}" type="datetimeFigureOut">
              <a:rPr lang="ru-RU" smtClean="0"/>
              <a:pPr/>
              <a:t>18.05.2023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1BF5C2-7B05-4962-8BD9-31E61EF8FCF0}" type="slidenum">
              <a:rPr lang="ru-RU" smtClean="0"/>
              <a:pPr/>
              <a:t>‹#›</a:t>
            </a:fld>
            <a:endParaRPr lang="ru-RU"/>
          </a:p>
        </p:txBody>
      </p:sp>
    </p:spTree>
    <p:extLst>
      <p:ext uri="{BB962C8B-B14F-4D97-AF65-F5344CB8AC3E}">
        <p14:creationId xmlns:p14="http://schemas.microsoft.com/office/powerpoint/2010/main" val="56910330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7C703-8DB5-4B9D-8909-4BCE423EFCB4}" type="datetimeFigureOut">
              <a:rPr lang="ru-RU" smtClean="0"/>
              <a:pPr/>
              <a:t>18.05.2023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BF5C2-7B05-4962-8BD9-31E61EF8FCF0}" type="slidenum">
              <a:rPr lang="ru-RU" smtClean="0"/>
              <a:pPr/>
              <a:t>‹#›</a:t>
            </a:fld>
            <a:endParaRPr lang="ru-RU"/>
          </a:p>
        </p:txBody>
      </p:sp>
    </p:spTree>
    <p:extLst>
      <p:ext uri="{BB962C8B-B14F-4D97-AF65-F5344CB8AC3E}">
        <p14:creationId xmlns:p14="http://schemas.microsoft.com/office/powerpoint/2010/main" val="1906490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987008" cy="2434282"/>
          </a:xfrm>
        </p:spPr>
        <p:txBody>
          <a:bodyPr>
            <a:normAutofit fontScale="90000"/>
          </a:bodyPr>
          <a:lstStyle/>
          <a:p>
            <a:r>
              <a:rPr lang="ru-RU" sz="6000" b="1" i="1" dirty="0">
                <a:solidFill>
                  <a:srgbClr val="FF0000"/>
                </a:solidFill>
              </a:rPr>
              <a:t>Играем и растем с </a:t>
            </a:r>
            <a:br>
              <a:rPr lang="ru-RU" sz="6000" b="1" i="1" dirty="0">
                <a:solidFill>
                  <a:srgbClr val="FF0000"/>
                </a:solidFill>
              </a:rPr>
            </a:br>
            <a:r>
              <a:rPr lang="ru-RU" sz="6000" b="1" i="1" dirty="0">
                <a:solidFill>
                  <a:srgbClr val="FF0000"/>
                </a:solidFill>
              </a:rPr>
              <a:t>каждым днем.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348879"/>
            <a:ext cx="6408712" cy="4358367"/>
          </a:xfrm>
          <a:prstGeom prst="rect">
            <a:avLst/>
          </a:prstGeom>
        </p:spPr>
      </p:pic>
    </p:spTree>
    <p:extLst>
      <p:ext uri="{BB962C8B-B14F-4D97-AF65-F5344CB8AC3E}">
        <p14:creationId xmlns:p14="http://schemas.microsoft.com/office/powerpoint/2010/main" val="78344180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750" t="23778" r="19125" b="14000"/>
          <a:stretch/>
        </p:blipFill>
        <p:spPr bwMode="auto">
          <a:xfrm>
            <a:off x="-4976" y="-30480"/>
            <a:ext cx="9274846" cy="6888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00610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31010"/>
            <a:ext cx="7056784" cy="6217087"/>
          </a:xfrm>
          <a:prstGeom prst="rect">
            <a:avLst/>
          </a:prstGeom>
        </p:spPr>
        <p:txBody>
          <a:bodyPr wrap="square">
            <a:spAutoFit/>
          </a:bodyPr>
          <a:lstStyle/>
          <a:p>
            <a:pPr algn="ctr"/>
            <a:r>
              <a:rPr lang="ru-RU" sz="2400" b="1" dirty="0">
                <a:solidFill>
                  <a:srgbClr val="462300"/>
                </a:solidFill>
                <a:latin typeface="Bookman Old Style"/>
                <a:ea typeface="Calibri"/>
                <a:cs typeface="Times New Roman"/>
              </a:rPr>
              <a:t>Игры словесные</a:t>
            </a:r>
          </a:p>
          <a:p>
            <a:pPr algn="ctr"/>
            <a:endParaRPr lang="ru-RU" sz="2000" b="1" dirty="0">
              <a:solidFill>
                <a:srgbClr val="462300"/>
              </a:solidFill>
              <a:latin typeface="Bookman Old Style"/>
              <a:ea typeface="Calibri"/>
              <a:cs typeface="Times New Roman"/>
            </a:endParaRPr>
          </a:p>
          <a:p>
            <a:r>
              <a:rPr lang="ru-RU" sz="2000" b="1" dirty="0">
                <a:solidFill>
                  <a:srgbClr val="462300"/>
                </a:solidFill>
                <a:latin typeface="Bookman Old Style"/>
                <a:ea typeface="Calibri"/>
                <a:cs typeface="Times New Roman"/>
              </a:rPr>
              <a:t>Игра «Что я загадал?»</a:t>
            </a:r>
          </a:p>
          <a:p>
            <a:r>
              <a:rPr lang="ru-RU" sz="2000" dirty="0">
                <a:solidFill>
                  <a:srgbClr val="462300"/>
                </a:solidFill>
                <a:latin typeface="Bookman Old Style"/>
                <a:ea typeface="Calibri"/>
                <a:cs typeface="Times New Roman"/>
              </a:rPr>
              <a:t>Развивает внимание, ориентацию в пространстве (разъясняет  смысл пространственных отношений (вверху — внизу, впереди (спереди) — сзади (за), слева — справа, между, рядом с, около).</a:t>
            </a:r>
            <a:br>
              <a:rPr lang="ru-RU" sz="2000" dirty="0">
                <a:solidFill>
                  <a:srgbClr val="462300"/>
                </a:solidFill>
                <a:latin typeface="Bookman Old Style"/>
                <a:ea typeface="Calibri"/>
                <a:cs typeface="Times New Roman"/>
              </a:rPr>
            </a:br>
            <a:r>
              <a:rPr lang="ru-RU" sz="2000" dirty="0">
                <a:solidFill>
                  <a:srgbClr val="462300"/>
                </a:solidFill>
                <a:latin typeface="Bookman Old Style"/>
                <a:ea typeface="Calibri"/>
                <a:cs typeface="Times New Roman"/>
              </a:rPr>
              <a:t>расширяет словарный запас. </a:t>
            </a:r>
          </a:p>
          <a:p>
            <a:r>
              <a:rPr lang="ru-RU" sz="2000" i="1" dirty="0">
                <a:solidFill>
                  <a:srgbClr val="462300"/>
                </a:solidFill>
                <a:latin typeface="Bookman Old Style"/>
                <a:ea typeface="Calibri"/>
                <a:cs typeface="Times New Roman"/>
              </a:rPr>
              <a:t>Правило игры</a:t>
            </a:r>
            <a:r>
              <a:rPr lang="ru-RU" sz="2000" dirty="0">
                <a:solidFill>
                  <a:srgbClr val="462300"/>
                </a:solidFill>
                <a:latin typeface="Bookman Old Style"/>
                <a:ea typeface="Calibri"/>
                <a:cs typeface="Times New Roman"/>
              </a:rPr>
              <a:t>: найти местоположение предмета. </a:t>
            </a:r>
          </a:p>
          <a:p>
            <a:r>
              <a:rPr lang="ru-RU" sz="2000" dirty="0">
                <a:solidFill>
                  <a:srgbClr val="462300"/>
                </a:solidFill>
                <a:latin typeface="Bookman Old Style"/>
                <a:ea typeface="Calibri"/>
                <a:cs typeface="Times New Roman"/>
              </a:rPr>
              <a:t>Один из участников загадывает предмет ( например часы на стене). Второй участник ( участники) задают наводящие вопросы: </a:t>
            </a:r>
          </a:p>
          <a:p>
            <a:r>
              <a:rPr lang="ru-RU" sz="2000" dirty="0">
                <a:solidFill>
                  <a:srgbClr val="462300"/>
                </a:solidFill>
                <a:latin typeface="Bookman Old Style"/>
                <a:ea typeface="Calibri"/>
                <a:cs typeface="Times New Roman"/>
              </a:rPr>
              <a:t>- «Это съедобное?». Нет. «Это одежда?» Нет. «Это предмет?» Да. «Это лежит на столе?» Нет. : «Это висит на стене? Да. Это висит на дальней стене? Нет. Это висит рядом со шкафом? Да. Это часы? Да». Затем участники меняются ролями.</a:t>
            </a:r>
          </a:p>
          <a:p>
            <a:endParaRPr lang="ru-RU" b="1" dirty="0"/>
          </a:p>
          <a:p>
            <a:br>
              <a:rPr lang="ru-RU" dirty="0"/>
            </a:br>
            <a:endParaRPr lang="ru-RU" dirty="0"/>
          </a:p>
        </p:txBody>
      </p:sp>
    </p:spTree>
    <p:extLst>
      <p:ext uri="{BB962C8B-B14F-4D97-AF65-F5344CB8AC3E}">
        <p14:creationId xmlns:p14="http://schemas.microsoft.com/office/powerpoint/2010/main" val="14375869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230071"/>
            <a:ext cx="4317207" cy="400110"/>
          </a:xfrm>
          <a:prstGeom prst="rect">
            <a:avLst/>
          </a:prstGeom>
          <a:noFill/>
        </p:spPr>
        <p:txBody>
          <a:bodyPr wrap="none" rtlCol="0">
            <a:spAutoFit/>
          </a:bodyPr>
          <a:lstStyle/>
          <a:p>
            <a:r>
              <a:rPr lang="ru-RU" sz="2000" b="1" dirty="0">
                <a:solidFill>
                  <a:srgbClr val="462300"/>
                </a:solidFill>
                <a:latin typeface="Bookman Old Style"/>
                <a:ea typeface="Calibri"/>
                <a:cs typeface="Times New Roman"/>
              </a:rPr>
              <a:t>Рисование узоров по образцу</a:t>
            </a:r>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405" t="10484" r="51126" b="30559"/>
          <a:stretch/>
        </p:blipFill>
        <p:spPr bwMode="auto">
          <a:xfrm>
            <a:off x="1331639" y="4168828"/>
            <a:ext cx="1865785" cy="2527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054" t="10375" r="50130" b="32516"/>
          <a:stretch/>
        </p:blipFill>
        <p:spPr bwMode="auto">
          <a:xfrm>
            <a:off x="3573398" y="4168828"/>
            <a:ext cx="2110928" cy="2527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95536" y="630181"/>
            <a:ext cx="6350091" cy="3477875"/>
          </a:xfrm>
          <a:prstGeom prst="rect">
            <a:avLst/>
          </a:prstGeom>
        </p:spPr>
        <p:txBody>
          <a:bodyPr wrap="square">
            <a:spAutoFit/>
          </a:bodyPr>
          <a:lstStyle/>
          <a:p>
            <a:r>
              <a:rPr lang="ru-RU" sz="2000" dirty="0">
                <a:solidFill>
                  <a:srgbClr val="462300"/>
                </a:solidFill>
                <a:latin typeface="Bookman Old Style"/>
                <a:ea typeface="Calibri"/>
                <a:cs typeface="Times New Roman"/>
              </a:rPr>
              <a:t>Развивает глазомер, внимательность, мелкую моторику, готовит руку к письму.</a:t>
            </a:r>
          </a:p>
          <a:p>
            <a:r>
              <a:rPr lang="ru-RU" sz="2000" b="1" dirty="0">
                <a:solidFill>
                  <a:srgbClr val="462300"/>
                </a:solidFill>
                <a:latin typeface="Bookman Old Style"/>
                <a:ea typeface="Calibri"/>
                <a:cs typeface="Times New Roman"/>
              </a:rPr>
              <a:t>Как сделать:</a:t>
            </a:r>
            <a:r>
              <a:rPr lang="ru-RU" sz="2000" dirty="0">
                <a:solidFill>
                  <a:srgbClr val="462300"/>
                </a:solidFill>
                <a:latin typeface="Bookman Old Style"/>
                <a:ea typeface="Calibri"/>
                <a:cs typeface="Times New Roman"/>
              </a:rPr>
              <a:t> обвести узоры по образцу, раскрасить по желанию. Дорисовать животное по клеточкам.</a:t>
            </a:r>
          </a:p>
          <a:p>
            <a:r>
              <a:rPr lang="ru-RU" sz="2000" b="1" dirty="0">
                <a:solidFill>
                  <a:srgbClr val="462300"/>
                </a:solidFill>
                <a:latin typeface="Bookman Old Style"/>
                <a:ea typeface="Calibri"/>
                <a:cs typeface="Times New Roman"/>
              </a:rPr>
              <a:t>Как играть: </a:t>
            </a:r>
            <a:r>
              <a:rPr lang="ru-RU" sz="2000" dirty="0">
                <a:solidFill>
                  <a:srgbClr val="462300"/>
                </a:solidFill>
                <a:latin typeface="Bookman Old Style"/>
                <a:ea typeface="Calibri"/>
                <a:cs typeface="Times New Roman"/>
              </a:rPr>
              <a:t>вырезать элементы узора.  Составить из элементов свой узор, или украсить ими  любой рисунок. Фигурку животного раскрасить, вырезать, дать ему имя. Наклеить на лист бумаги, нарисовать на этом листе для него дом, садик, друзей	.</a:t>
            </a:r>
          </a:p>
        </p:txBody>
      </p:sp>
    </p:spTree>
    <p:extLst>
      <p:ext uri="{BB962C8B-B14F-4D97-AF65-F5344CB8AC3E}">
        <p14:creationId xmlns:p14="http://schemas.microsoft.com/office/powerpoint/2010/main" val="222470236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692696"/>
            <a:ext cx="4365298" cy="400110"/>
          </a:xfrm>
          <a:prstGeom prst="rect">
            <a:avLst/>
          </a:prstGeom>
          <a:noFill/>
        </p:spPr>
        <p:txBody>
          <a:bodyPr wrap="none" rtlCol="0">
            <a:spAutoFit/>
          </a:bodyPr>
          <a:lstStyle/>
          <a:p>
            <a:pPr algn="ctr"/>
            <a:r>
              <a:rPr lang="ru-RU" sz="2000" b="1" dirty="0">
                <a:solidFill>
                  <a:srgbClr val="462300"/>
                </a:solidFill>
                <a:latin typeface="Bookman Old Style"/>
                <a:ea typeface="Calibri"/>
                <a:cs typeface="Times New Roman"/>
              </a:rPr>
              <a:t>Игра «Сложи узор из палочек»</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268760"/>
            <a:ext cx="2424795" cy="498295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9523" t="6719" r="7619" b="5821"/>
          <a:stretch/>
        </p:blipFill>
        <p:spPr>
          <a:xfrm>
            <a:off x="3275856" y="1268760"/>
            <a:ext cx="3378234" cy="2674491"/>
          </a:xfrm>
          <a:prstGeom prst="rect">
            <a:avLst/>
          </a:prstGeom>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l="5579" t="4219" r="4421" b="8630"/>
          <a:stretch/>
        </p:blipFill>
        <p:spPr>
          <a:xfrm>
            <a:off x="3275855" y="4005064"/>
            <a:ext cx="3329793" cy="2329426"/>
          </a:xfrm>
          <a:prstGeom prst="rect">
            <a:avLst/>
          </a:prstGeom>
        </p:spPr>
      </p:pic>
      <p:sp>
        <p:nvSpPr>
          <p:cNvPr id="7" name="Прямоугольник 6"/>
          <p:cNvSpPr/>
          <p:nvPr/>
        </p:nvSpPr>
        <p:spPr>
          <a:xfrm>
            <a:off x="2699792" y="188640"/>
            <a:ext cx="3025187" cy="461665"/>
          </a:xfrm>
          <a:prstGeom prst="rect">
            <a:avLst/>
          </a:prstGeom>
        </p:spPr>
        <p:txBody>
          <a:bodyPr wrap="none">
            <a:spAutoFit/>
          </a:bodyPr>
          <a:lstStyle/>
          <a:p>
            <a:r>
              <a:rPr lang="ru-RU" sz="2400" b="1" dirty="0">
                <a:solidFill>
                  <a:srgbClr val="462300"/>
                </a:solidFill>
                <a:latin typeface="Bookman Old Style"/>
                <a:ea typeface="Calibri"/>
                <a:cs typeface="Times New Roman"/>
              </a:rPr>
              <a:t>Сенсорные игры</a:t>
            </a:r>
          </a:p>
        </p:txBody>
      </p:sp>
    </p:spTree>
    <p:extLst>
      <p:ext uri="{BB962C8B-B14F-4D97-AF65-F5344CB8AC3E}">
        <p14:creationId xmlns:p14="http://schemas.microsoft.com/office/powerpoint/2010/main" val="340285521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332655"/>
            <a:ext cx="5472608" cy="1015663"/>
          </a:xfrm>
          <a:prstGeom prst="rect">
            <a:avLst/>
          </a:prstGeom>
          <a:noFill/>
        </p:spPr>
        <p:txBody>
          <a:bodyPr wrap="square" rtlCol="0">
            <a:spAutoFit/>
          </a:bodyPr>
          <a:lstStyle/>
          <a:p>
            <a:r>
              <a:rPr lang="ru-RU" sz="2000" b="1" dirty="0">
                <a:solidFill>
                  <a:srgbClr val="462300"/>
                </a:solidFill>
                <a:latin typeface="Bookman Old Style"/>
                <a:ea typeface="Calibri"/>
                <a:cs typeface="Times New Roman"/>
              </a:rPr>
              <a:t>Игра с прищепками</a:t>
            </a:r>
          </a:p>
          <a:p>
            <a:r>
              <a:rPr lang="ru-RU" sz="2000" dirty="0">
                <a:solidFill>
                  <a:srgbClr val="462300"/>
                </a:solidFill>
                <a:latin typeface="Bookman Old Style"/>
                <a:ea typeface="Calibri"/>
                <a:cs typeface="Times New Roman"/>
              </a:rPr>
              <a:t>развивает мелкую моторику, фантазию, </a:t>
            </a:r>
          </a:p>
          <a:p>
            <a:r>
              <a:rPr lang="ru-RU" sz="2000" dirty="0">
                <a:solidFill>
                  <a:srgbClr val="462300"/>
                </a:solidFill>
                <a:latin typeface="Bookman Old Style"/>
                <a:ea typeface="Calibri"/>
                <a:cs typeface="Times New Roman"/>
              </a:rPr>
              <a:t>усидчивость</a:t>
            </a:r>
          </a:p>
        </p:txBody>
      </p:sp>
      <p:pic>
        <p:nvPicPr>
          <p:cNvPr id="8" name="Рисунок 7" descr="21552.970 копия.png"/>
          <p:cNvPicPr>
            <a:picLocks noChangeAspect="1"/>
          </p:cNvPicPr>
          <p:nvPr/>
        </p:nvPicPr>
        <p:blipFill>
          <a:blip r:embed="rId2" cstate="print"/>
          <a:stretch>
            <a:fillRect/>
          </a:stretch>
        </p:blipFill>
        <p:spPr>
          <a:xfrm>
            <a:off x="755576" y="4684608"/>
            <a:ext cx="2173392" cy="2173392"/>
          </a:xfrm>
          <a:prstGeom prst="rect">
            <a:avLst/>
          </a:prstGeom>
        </p:spPr>
      </p:pic>
      <p:pic>
        <p:nvPicPr>
          <p:cNvPr id="9" name="Рисунок 8" descr="Рисунок1 копия.png"/>
          <p:cNvPicPr>
            <a:picLocks noChangeAspect="1"/>
          </p:cNvPicPr>
          <p:nvPr/>
        </p:nvPicPr>
        <p:blipFill>
          <a:blip r:embed="rId3" cstate="print"/>
          <a:stretch>
            <a:fillRect/>
          </a:stretch>
        </p:blipFill>
        <p:spPr>
          <a:xfrm>
            <a:off x="0" y="1556792"/>
            <a:ext cx="3568482" cy="3212976"/>
          </a:xfrm>
          <a:prstGeom prst="rect">
            <a:avLst/>
          </a:prstGeom>
        </p:spPr>
      </p:pic>
      <p:pic>
        <p:nvPicPr>
          <p:cNvPr id="10" name="Рисунок 9" descr="Рисунок2 копия.png"/>
          <p:cNvPicPr>
            <a:picLocks noChangeAspect="1"/>
          </p:cNvPicPr>
          <p:nvPr/>
        </p:nvPicPr>
        <p:blipFill>
          <a:blip r:embed="rId4" cstate="print"/>
          <a:stretch>
            <a:fillRect/>
          </a:stretch>
        </p:blipFill>
        <p:spPr>
          <a:xfrm>
            <a:off x="3131840" y="2852936"/>
            <a:ext cx="3996544" cy="4005064"/>
          </a:xfrm>
          <a:prstGeom prst="rect">
            <a:avLst/>
          </a:prstGeom>
        </p:spPr>
      </p:pic>
    </p:spTree>
    <p:extLst>
      <p:ext uri="{BB962C8B-B14F-4D97-AF65-F5344CB8AC3E}">
        <p14:creationId xmlns:p14="http://schemas.microsoft.com/office/powerpoint/2010/main" val="246341638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5057" y="259278"/>
            <a:ext cx="3456384" cy="1569660"/>
          </a:xfrm>
          <a:prstGeom prst="rect">
            <a:avLst/>
          </a:prstGeom>
          <a:noFill/>
        </p:spPr>
        <p:txBody>
          <a:bodyPr wrap="square" rtlCol="0">
            <a:spAutoFit/>
          </a:bodyPr>
          <a:lstStyle/>
          <a:p>
            <a:r>
              <a:rPr lang="ru-RU" sz="2400" b="1" dirty="0">
                <a:solidFill>
                  <a:srgbClr val="462300"/>
                </a:solidFill>
              </a:rPr>
              <a:t>Игры с пуговицами </a:t>
            </a:r>
          </a:p>
          <a:p>
            <a:r>
              <a:rPr lang="ru-RU" sz="2400" dirty="0">
                <a:solidFill>
                  <a:srgbClr val="462300"/>
                </a:solidFill>
              </a:rPr>
              <a:t>развивают творческую </a:t>
            </a:r>
          </a:p>
          <a:p>
            <a:r>
              <a:rPr lang="ru-RU" sz="2400" dirty="0">
                <a:solidFill>
                  <a:srgbClr val="462300"/>
                </a:solidFill>
              </a:rPr>
              <a:t>фантазию, мелкую моторику</a:t>
            </a:r>
          </a:p>
        </p:txBody>
      </p:sp>
      <p:pic>
        <p:nvPicPr>
          <p:cNvPr id="3" name="Рисунок 2" descr="shnurovka-pugo копия.png"/>
          <p:cNvPicPr>
            <a:picLocks noChangeAspect="1"/>
          </p:cNvPicPr>
          <p:nvPr/>
        </p:nvPicPr>
        <p:blipFill>
          <a:blip r:embed="rId2" cstate="print"/>
          <a:stretch>
            <a:fillRect/>
          </a:stretch>
        </p:blipFill>
        <p:spPr>
          <a:xfrm>
            <a:off x="611560" y="260648"/>
            <a:ext cx="3183497" cy="1933444"/>
          </a:xfrm>
          <a:prstGeom prst="rect">
            <a:avLst/>
          </a:prstGeom>
        </p:spPr>
      </p:pic>
      <p:pic>
        <p:nvPicPr>
          <p:cNvPr id="4" name="Рисунок 3" descr="shhzzz.png"/>
          <p:cNvPicPr>
            <a:picLocks noChangeAspect="1"/>
          </p:cNvPicPr>
          <p:nvPr/>
        </p:nvPicPr>
        <p:blipFill>
          <a:blip r:embed="rId3" cstate="print"/>
          <a:stretch>
            <a:fillRect/>
          </a:stretch>
        </p:blipFill>
        <p:spPr>
          <a:xfrm>
            <a:off x="2699792" y="2060848"/>
            <a:ext cx="4214003" cy="4033515"/>
          </a:xfrm>
          <a:prstGeom prst="round2DiagRect">
            <a:avLst/>
          </a:prstGeom>
          <a:effectLst>
            <a:softEdge rad="63500"/>
          </a:effectLst>
        </p:spPr>
      </p:pic>
      <p:pic>
        <p:nvPicPr>
          <p:cNvPr id="5" name="Рисунок 4" descr="ulitka-iz-pugovits-7-podelok-0.jpg"/>
          <p:cNvPicPr>
            <a:picLocks noChangeAspect="1"/>
          </p:cNvPicPr>
          <p:nvPr/>
        </p:nvPicPr>
        <p:blipFill>
          <a:blip r:embed="rId4" cstate="print"/>
          <a:stretch>
            <a:fillRect/>
          </a:stretch>
        </p:blipFill>
        <p:spPr>
          <a:xfrm>
            <a:off x="395536" y="2204864"/>
            <a:ext cx="2023064" cy="1923101"/>
          </a:xfrm>
          <a:prstGeom prst="round2DiagRect">
            <a:avLst/>
          </a:prstGeom>
          <a:effectLst>
            <a:softEdge rad="63500"/>
          </a:effectLst>
        </p:spPr>
      </p:pic>
      <p:pic>
        <p:nvPicPr>
          <p:cNvPr id="6" name="Рисунок 5" descr="ba80c74fe519d5e6437f6ae5b85a297e.jpg"/>
          <p:cNvPicPr>
            <a:picLocks noChangeAspect="1"/>
          </p:cNvPicPr>
          <p:nvPr/>
        </p:nvPicPr>
        <p:blipFill>
          <a:blip r:embed="rId5" cstate="print"/>
          <a:srcRect l="14763" t="13886" r="11560" b="16293"/>
          <a:stretch>
            <a:fillRect/>
          </a:stretch>
        </p:blipFill>
        <p:spPr>
          <a:xfrm>
            <a:off x="323528" y="4221087"/>
            <a:ext cx="2016224" cy="2542195"/>
          </a:xfrm>
          <a:prstGeom prst="round2DiagRect">
            <a:avLst/>
          </a:prstGeom>
          <a:effectLst>
            <a:softEdge rad="63500"/>
          </a:effectLst>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7872" y="175697"/>
            <a:ext cx="3809056" cy="461665"/>
          </a:xfrm>
          <a:prstGeom prst="rect">
            <a:avLst/>
          </a:prstGeom>
          <a:noFill/>
        </p:spPr>
        <p:txBody>
          <a:bodyPr wrap="none" rtlCol="0">
            <a:spAutoFit/>
          </a:bodyPr>
          <a:lstStyle/>
          <a:p>
            <a:r>
              <a:rPr lang="ru-RU" sz="2400" b="1" dirty="0">
                <a:solidFill>
                  <a:srgbClr val="462300"/>
                </a:solidFill>
                <a:latin typeface="Bookman Old Style"/>
                <a:ea typeface="Calibri"/>
                <a:cs typeface="Times New Roman"/>
              </a:rPr>
              <a:t>Игры своими руками</a:t>
            </a:r>
          </a:p>
        </p:txBody>
      </p:sp>
      <p:sp>
        <p:nvSpPr>
          <p:cNvPr id="3" name="TextBox 2"/>
          <p:cNvSpPr txBox="1"/>
          <p:nvPr/>
        </p:nvSpPr>
        <p:spPr>
          <a:xfrm>
            <a:off x="467544" y="737887"/>
            <a:ext cx="6319359" cy="400110"/>
          </a:xfrm>
          <a:prstGeom prst="rect">
            <a:avLst/>
          </a:prstGeom>
          <a:noFill/>
        </p:spPr>
        <p:txBody>
          <a:bodyPr wrap="none" rtlCol="0">
            <a:spAutoFit/>
          </a:bodyPr>
          <a:lstStyle/>
          <a:p>
            <a:r>
              <a:rPr lang="ru-RU" sz="2000" b="1" dirty="0">
                <a:solidFill>
                  <a:srgbClr val="462300"/>
                </a:solidFill>
                <a:latin typeface="Bookman Old Style"/>
                <a:ea typeface="Calibri"/>
                <a:cs typeface="Times New Roman"/>
              </a:rPr>
              <a:t>Игра «Сложи квадрат» </a:t>
            </a:r>
            <a:r>
              <a:rPr lang="ru-RU" sz="2000" i="1" dirty="0">
                <a:solidFill>
                  <a:srgbClr val="462300"/>
                </a:solidFill>
                <a:latin typeface="Bookman Old Style"/>
                <a:ea typeface="Calibri"/>
                <a:cs typeface="Times New Roman"/>
              </a:rPr>
              <a:t>методика Никитиных</a:t>
            </a:r>
          </a:p>
        </p:txBody>
      </p:sp>
      <p:sp>
        <p:nvSpPr>
          <p:cNvPr id="4" name="Прямоугольник 3"/>
          <p:cNvSpPr/>
          <p:nvPr/>
        </p:nvSpPr>
        <p:spPr>
          <a:xfrm>
            <a:off x="271984" y="1137997"/>
            <a:ext cx="6840760" cy="2031325"/>
          </a:xfrm>
          <a:prstGeom prst="rect">
            <a:avLst/>
          </a:prstGeom>
        </p:spPr>
        <p:txBody>
          <a:bodyPr wrap="square">
            <a:spAutoFit/>
          </a:bodyPr>
          <a:lstStyle/>
          <a:p>
            <a:r>
              <a:rPr lang="ru-RU" b="1" dirty="0">
                <a:solidFill>
                  <a:srgbClr val="462300"/>
                </a:solidFill>
                <a:latin typeface="Bookman Old Style"/>
                <a:ea typeface="Calibri"/>
                <a:cs typeface="Times New Roman"/>
              </a:rPr>
              <a:t>Как сделать?</a:t>
            </a:r>
            <a:br>
              <a:rPr lang="ru-RU" b="1" dirty="0">
                <a:solidFill>
                  <a:srgbClr val="462300"/>
                </a:solidFill>
                <a:latin typeface="Bookman Old Style"/>
                <a:ea typeface="Calibri"/>
                <a:cs typeface="Times New Roman"/>
              </a:rPr>
            </a:br>
            <a:r>
              <a:rPr lang="ru-RU" dirty="0">
                <a:solidFill>
                  <a:srgbClr val="462300"/>
                </a:solidFill>
                <a:latin typeface="Bookman Old Style"/>
                <a:ea typeface="Calibri"/>
                <a:cs typeface="Times New Roman"/>
              </a:rPr>
              <a:t>Вырезаем по схеме (см. картинки) из любого материала:</a:t>
            </a:r>
            <a:br>
              <a:rPr lang="ru-RU" dirty="0">
                <a:solidFill>
                  <a:srgbClr val="462300"/>
                </a:solidFill>
                <a:latin typeface="Bookman Old Style"/>
                <a:ea typeface="Calibri"/>
                <a:cs typeface="Times New Roman"/>
              </a:rPr>
            </a:br>
            <a:r>
              <a:rPr lang="ru-RU" dirty="0">
                <a:solidFill>
                  <a:srgbClr val="462300"/>
                </a:solidFill>
                <a:latin typeface="Bookman Old Style"/>
                <a:ea typeface="Calibri"/>
                <a:cs typeface="Times New Roman"/>
              </a:rPr>
              <a:t>- картон;</a:t>
            </a:r>
            <a:br>
              <a:rPr lang="ru-RU" dirty="0">
                <a:solidFill>
                  <a:srgbClr val="462300"/>
                </a:solidFill>
                <a:latin typeface="Bookman Old Style"/>
                <a:ea typeface="Calibri"/>
                <a:cs typeface="Times New Roman"/>
              </a:rPr>
            </a:br>
            <a:r>
              <a:rPr lang="ru-RU" dirty="0">
                <a:solidFill>
                  <a:srgbClr val="462300"/>
                </a:solidFill>
                <a:latin typeface="Bookman Old Style"/>
                <a:ea typeface="Calibri"/>
                <a:cs typeface="Times New Roman"/>
              </a:rPr>
              <a:t>- целлюлозные салфетки (можно играть в ванне!);</a:t>
            </a:r>
            <a:br>
              <a:rPr lang="ru-RU" dirty="0">
                <a:solidFill>
                  <a:srgbClr val="462300"/>
                </a:solidFill>
                <a:latin typeface="Bookman Old Style"/>
                <a:ea typeface="Calibri"/>
                <a:cs typeface="Times New Roman"/>
              </a:rPr>
            </a:br>
            <a:r>
              <a:rPr lang="ru-RU" dirty="0">
                <a:solidFill>
                  <a:srgbClr val="462300"/>
                </a:solidFill>
                <a:latin typeface="Bookman Old Style"/>
                <a:ea typeface="Calibri"/>
                <a:cs typeface="Times New Roman"/>
              </a:rPr>
              <a:t>- цветной пластик;</a:t>
            </a:r>
            <a:br>
              <a:rPr lang="ru-RU" dirty="0">
                <a:solidFill>
                  <a:srgbClr val="462300"/>
                </a:solidFill>
                <a:latin typeface="Bookman Old Style"/>
                <a:ea typeface="Calibri"/>
                <a:cs typeface="Times New Roman"/>
              </a:rPr>
            </a:br>
            <a:r>
              <a:rPr lang="ru-RU" dirty="0">
                <a:solidFill>
                  <a:srgbClr val="462300"/>
                </a:solidFill>
                <a:latin typeface="Bookman Old Style"/>
                <a:ea typeface="Calibri"/>
                <a:cs typeface="Times New Roman"/>
              </a:rPr>
              <a:t>- пористая резина и т.д.</a:t>
            </a:r>
            <a:br>
              <a:rPr lang="ru-RU" dirty="0"/>
            </a:br>
            <a:endParaRPr lang="ru-RU" dirty="0"/>
          </a:p>
        </p:txBody>
      </p:sp>
      <p:pic>
        <p:nvPicPr>
          <p:cNvPr id="7" name="Рисунок 6" descr="1.jpg"/>
          <p:cNvPicPr/>
          <p:nvPr/>
        </p:nvPicPr>
        <p:blipFill>
          <a:blip r:embed="rId2" cstate="print"/>
          <a:stretch>
            <a:fillRect/>
          </a:stretch>
        </p:blipFill>
        <p:spPr>
          <a:xfrm>
            <a:off x="179512" y="2997602"/>
            <a:ext cx="3355239" cy="3672408"/>
          </a:xfrm>
          <a:prstGeom prst="rect">
            <a:avLst/>
          </a:prstGeom>
        </p:spPr>
      </p:pic>
      <p:pic>
        <p:nvPicPr>
          <p:cNvPr id="8" name="Рисунок 7" descr="2.jpg"/>
          <p:cNvPicPr/>
          <p:nvPr/>
        </p:nvPicPr>
        <p:blipFill>
          <a:blip r:embed="rId3" cstate="print"/>
          <a:stretch>
            <a:fillRect/>
          </a:stretch>
        </p:blipFill>
        <p:spPr>
          <a:xfrm>
            <a:off x="3659231" y="2997602"/>
            <a:ext cx="3278839" cy="3754464"/>
          </a:xfrm>
          <a:prstGeom prst="rect">
            <a:avLst/>
          </a:prstGeom>
        </p:spPr>
      </p:pic>
    </p:spTree>
    <p:extLst>
      <p:ext uri="{BB962C8B-B14F-4D97-AF65-F5344CB8AC3E}">
        <p14:creationId xmlns:p14="http://schemas.microsoft.com/office/powerpoint/2010/main" val="78841603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94440" y="692696"/>
            <a:ext cx="6120680" cy="4985980"/>
          </a:xfrm>
          <a:prstGeom prst="rect">
            <a:avLst/>
          </a:prstGeom>
        </p:spPr>
        <p:txBody>
          <a:bodyPr wrap="square">
            <a:spAutoFit/>
          </a:bodyPr>
          <a:lstStyle/>
          <a:p>
            <a:pPr lvl="0"/>
            <a:r>
              <a:rPr lang="ru-RU" sz="2000" b="1" dirty="0">
                <a:solidFill>
                  <a:srgbClr val="462300"/>
                </a:solidFill>
                <a:latin typeface="Bookman Old Style"/>
                <a:ea typeface="Calibri"/>
                <a:cs typeface="Times New Roman"/>
              </a:rPr>
              <a:t>Как играть?</a:t>
            </a:r>
          </a:p>
          <a:p>
            <a:pPr lvl="0"/>
            <a:br>
              <a:rPr lang="ru-RU" b="1" dirty="0">
                <a:solidFill>
                  <a:srgbClr val="462300"/>
                </a:solidFill>
                <a:latin typeface="Bookman Old Style"/>
                <a:ea typeface="Calibri"/>
                <a:cs typeface="Times New Roman"/>
              </a:rPr>
            </a:br>
            <a:r>
              <a:rPr lang="ru-RU" sz="2000" dirty="0">
                <a:solidFill>
                  <a:srgbClr val="462300"/>
                </a:solidFill>
                <a:latin typeface="Bookman Old Style"/>
                <a:ea typeface="Calibri"/>
                <a:cs typeface="Times New Roman"/>
              </a:rPr>
              <a:t>- Сортировать элементы по цветам, по форме.</a:t>
            </a:r>
            <a:br>
              <a:rPr lang="ru-RU" sz="2000" dirty="0">
                <a:solidFill>
                  <a:srgbClr val="462300"/>
                </a:solidFill>
                <a:latin typeface="Bookman Old Style"/>
                <a:ea typeface="Calibri"/>
                <a:cs typeface="Times New Roman"/>
              </a:rPr>
            </a:br>
            <a:r>
              <a:rPr lang="ru-RU" sz="2000" dirty="0">
                <a:solidFill>
                  <a:srgbClr val="462300"/>
                </a:solidFill>
                <a:latin typeface="Bookman Old Style"/>
                <a:ea typeface="Calibri"/>
                <a:cs typeface="Times New Roman"/>
              </a:rPr>
              <a:t>- Складывать элементы в квадрат по образцу.</a:t>
            </a:r>
            <a:br>
              <a:rPr lang="ru-RU" sz="2000" dirty="0">
                <a:solidFill>
                  <a:srgbClr val="462300"/>
                </a:solidFill>
                <a:latin typeface="Bookman Old Style"/>
                <a:ea typeface="Calibri"/>
                <a:cs typeface="Times New Roman"/>
              </a:rPr>
            </a:br>
            <a:r>
              <a:rPr lang="ru-RU" sz="2000" dirty="0">
                <a:solidFill>
                  <a:srgbClr val="462300"/>
                </a:solidFill>
                <a:latin typeface="Bookman Old Style"/>
                <a:ea typeface="Calibri"/>
                <a:cs typeface="Times New Roman"/>
              </a:rPr>
              <a:t>- Складывать квадраты без образца.</a:t>
            </a:r>
            <a:br>
              <a:rPr lang="ru-RU" sz="2000" dirty="0">
                <a:solidFill>
                  <a:srgbClr val="462300"/>
                </a:solidFill>
                <a:latin typeface="Bookman Old Style"/>
                <a:ea typeface="Calibri"/>
                <a:cs typeface="Times New Roman"/>
              </a:rPr>
            </a:br>
            <a:r>
              <a:rPr lang="ru-RU" sz="2000" dirty="0">
                <a:solidFill>
                  <a:srgbClr val="462300"/>
                </a:solidFill>
                <a:latin typeface="Bookman Old Style"/>
                <a:ea typeface="Calibri"/>
                <a:cs typeface="Times New Roman"/>
              </a:rPr>
              <a:t>- Складывать головоломку из перемешанных деталей сразу нескольких квадратов.</a:t>
            </a:r>
            <a:br>
              <a:rPr lang="ru-RU" sz="2000" dirty="0">
                <a:solidFill>
                  <a:srgbClr val="462300"/>
                </a:solidFill>
                <a:latin typeface="Bookman Old Style"/>
                <a:ea typeface="Calibri"/>
                <a:cs typeface="Times New Roman"/>
              </a:rPr>
            </a:br>
            <a:r>
              <a:rPr lang="ru-RU" sz="2000" dirty="0">
                <a:solidFill>
                  <a:srgbClr val="462300"/>
                </a:solidFill>
                <a:latin typeface="Bookman Old Style"/>
                <a:ea typeface="Calibri"/>
                <a:cs typeface="Times New Roman"/>
              </a:rPr>
              <a:t>- Складывать квадраты на время.</a:t>
            </a:r>
            <a:br>
              <a:rPr lang="ru-RU" sz="2000" dirty="0">
                <a:solidFill>
                  <a:srgbClr val="462300"/>
                </a:solidFill>
                <a:latin typeface="Bookman Old Style"/>
                <a:ea typeface="Calibri"/>
                <a:cs typeface="Times New Roman"/>
              </a:rPr>
            </a:br>
            <a:r>
              <a:rPr lang="ru-RU" sz="2000" dirty="0">
                <a:solidFill>
                  <a:srgbClr val="462300"/>
                </a:solidFill>
                <a:latin typeface="Bookman Old Style"/>
                <a:ea typeface="Calibri"/>
                <a:cs typeface="Times New Roman"/>
              </a:rPr>
              <a:t>- Складывать дорожки для машин (летнюю – теплые тона, зимнюю – холодные тона).</a:t>
            </a:r>
            <a:br>
              <a:rPr lang="ru-RU" sz="2000" dirty="0">
                <a:solidFill>
                  <a:srgbClr val="462300"/>
                </a:solidFill>
                <a:latin typeface="Bookman Old Style"/>
                <a:ea typeface="Calibri"/>
                <a:cs typeface="Times New Roman"/>
              </a:rPr>
            </a:br>
            <a:r>
              <a:rPr lang="ru-RU" sz="2000" dirty="0">
                <a:solidFill>
                  <a:srgbClr val="462300"/>
                </a:solidFill>
                <a:latin typeface="Bookman Old Style"/>
                <a:ea typeface="Calibri"/>
                <a:cs typeface="Times New Roman"/>
              </a:rPr>
              <a:t>- Использовать в игре «Волшебный мешочек», когда на ощупь нужно назвать фигуру.</a:t>
            </a:r>
            <a:br>
              <a:rPr lang="ru-RU" sz="2000" dirty="0">
                <a:solidFill>
                  <a:srgbClr val="462300"/>
                </a:solidFill>
                <a:latin typeface="Bookman Old Style"/>
                <a:ea typeface="Calibri"/>
                <a:cs typeface="Times New Roman"/>
              </a:rPr>
            </a:br>
            <a:r>
              <a:rPr lang="ru-RU" sz="2000" dirty="0">
                <a:solidFill>
                  <a:srgbClr val="462300"/>
                </a:solidFill>
                <a:latin typeface="Bookman Old Style"/>
                <a:ea typeface="Calibri"/>
                <a:cs typeface="Times New Roman"/>
              </a:rPr>
              <a:t>- Наклеить цифры на элементы квадрата и складывать элементы по порядку</a:t>
            </a:r>
          </a:p>
        </p:txBody>
      </p:sp>
    </p:spTree>
    <p:extLst>
      <p:ext uri="{BB962C8B-B14F-4D97-AF65-F5344CB8AC3E}">
        <p14:creationId xmlns:p14="http://schemas.microsoft.com/office/powerpoint/2010/main" val="246265565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45719"/>
            <a:ext cx="4680520" cy="5632311"/>
          </a:xfrm>
          <a:prstGeom prst="rect">
            <a:avLst/>
          </a:prstGeom>
          <a:noFill/>
        </p:spPr>
        <p:txBody>
          <a:bodyPr wrap="square" rtlCol="0">
            <a:spAutoFit/>
          </a:bodyPr>
          <a:lstStyle/>
          <a:p>
            <a:pPr algn="r"/>
            <a:r>
              <a:rPr lang="ru-RU" sz="2000" b="1" dirty="0">
                <a:solidFill>
                  <a:srgbClr val="462300"/>
                </a:solidFill>
                <a:latin typeface="Bookman Old Style"/>
                <a:ea typeface="Calibri"/>
                <a:cs typeface="Times New Roman"/>
              </a:rPr>
              <a:t>«Прятки» </a:t>
            </a:r>
          </a:p>
          <a:p>
            <a:pPr algn="r"/>
            <a:r>
              <a:rPr lang="ru-RU" sz="2000" dirty="0"/>
              <a:t> </a:t>
            </a:r>
            <a:r>
              <a:rPr lang="ru-RU" sz="2000" dirty="0">
                <a:solidFill>
                  <a:srgbClr val="462300"/>
                </a:solidFill>
                <a:latin typeface="Bookman Old Style"/>
                <a:ea typeface="Calibri"/>
                <a:cs typeface="Times New Roman"/>
              </a:rPr>
              <a:t>Развивает, самостоятельность, сообразительность, смелость.</a:t>
            </a:r>
          </a:p>
          <a:p>
            <a:pPr algn="r"/>
            <a:r>
              <a:rPr lang="ru-RU" sz="2000" dirty="0">
                <a:solidFill>
                  <a:srgbClr val="462300"/>
                </a:solidFill>
                <a:latin typeface="Bookman Old Style"/>
                <a:ea typeface="Calibri"/>
                <a:cs typeface="Times New Roman"/>
              </a:rPr>
              <a:t>В любом доме можно найти место для игры в прятки. С особой радостью дети играют со взрослыми. В игре ребенок учится не бояться темноты и укромных уголков в доме.</a:t>
            </a:r>
          </a:p>
          <a:p>
            <a:pPr algn="r"/>
            <a:r>
              <a:rPr lang="ru-RU" sz="2000" b="1" dirty="0">
                <a:solidFill>
                  <a:srgbClr val="462300"/>
                </a:solidFill>
                <a:latin typeface="Bookman Old Style"/>
                <a:ea typeface="Calibri"/>
                <a:cs typeface="Times New Roman"/>
              </a:rPr>
              <a:t>  «Горячо-холодно»</a:t>
            </a:r>
          </a:p>
          <a:p>
            <a:pPr algn="r"/>
            <a:r>
              <a:rPr lang="ru-RU" sz="2000" dirty="0">
                <a:solidFill>
                  <a:srgbClr val="462300"/>
                </a:solidFill>
                <a:latin typeface="Bookman Old Style"/>
                <a:ea typeface="Calibri"/>
                <a:cs typeface="Times New Roman"/>
              </a:rPr>
              <a:t>Поиск  спрятанных предметов по подсказке ( устной) или по записке с текстом или рисунками (</a:t>
            </a:r>
            <a:r>
              <a:rPr lang="en-US" sz="2000" dirty="0">
                <a:solidFill>
                  <a:srgbClr val="462300"/>
                </a:solidFill>
                <a:latin typeface="Bookman Old Style"/>
                <a:ea typeface="Calibri"/>
                <a:cs typeface="Times New Roman"/>
              </a:rPr>
              <a:t>mini - </a:t>
            </a:r>
            <a:r>
              <a:rPr lang="ru-RU" sz="2000" dirty="0" err="1">
                <a:solidFill>
                  <a:srgbClr val="462300"/>
                </a:solidFill>
                <a:latin typeface="Bookman Old Style"/>
                <a:ea typeface="Calibri"/>
                <a:cs typeface="Times New Roman"/>
              </a:rPr>
              <a:t>квест</a:t>
            </a:r>
            <a:r>
              <a:rPr lang="ru-RU" sz="2000" dirty="0">
                <a:solidFill>
                  <a:srgbClr val="462300"/>
                </a:solidFill>
                <a:latin typeface="Bookman Old Style"/>
                <a:ea typeface="Calibri"/>
                <a:cs typeface="Times New Roman"/>
              </a:rPr>
              <a:t>).</a:t>
            </a:r>
          </a:p>
          <a:p>
            <a:pPr algn="r"/>
            <a:r>
              <a:rPr lang="ru-RU" sz="2000" b="1" dirty="0">
                <a:solidFill>
                  <a:srgbClr val="462300"/>
                </a:solidFill>
                <a:latin typeface="Bookman Old Style"/>
                <a:ea typeface="Calibri"/>
                <a:cs typeface="Times New Roman"/>
              </a:rPr>
              <a:t>«Жмурки» </a:t>
            </a:r>
          </a:p>
          <a:p>
            <a:pPr algn="r"/>
            <a:r>
              <a:rPr lang="ru-RU" sz="2000" dirty="0">
                <a:solidFill>
                  <a:srgbClr val="462300"/>
                </a:solidFill>
                <a:latin typeface="Bookman Old Style"/>
                <a:ea typeface="Calibri"/>
                <a:cs typeface="Times New Roman"/>
              </a:rPr>
              <a:t>Для игры в «Жмурки» необходима просторная комната. Играть под наблюдением взрослых. </a:t>
            </a:r>
          </a:p>
        </p:txBody>
      </p:sp>
      <p:pic>
        <p:nvPicPr>
          <p:cNvPr id="5" name="Рисунок 4" descr="brother-and-sister-playing-hide-and-seek-girl-vector-20758812.png"/>
          <p:cNvPicPr>
            <a:picLocks noChangeAspect="1"/>
          </p:cNvPicPr>
          <p:nvPr/>
        </p:nvPicPr>
        <p:blipFill>
          <a:blip r:embed="rId2" cstate="print"/>
          <a:srcRect l="13702" t="19681" r="14054" b="26167"/>
          <a:stretch>
            <a:fillRect/>
          </a:stretch>
        </p:blipFill>
        <p:spPr>
          <a:xfrm>
            <a:off x="179512" y="4552942"/>
            <a:ext cx="2822880" cy="2287506"/>
          </a:xfrm>
          <a:prstGeom prst="rect">
            <a:avLst/>
          </a:prstGeom>
        </p:spPr>
      </p:pic>
      <p:pic>
        <p:nvPicPr>
          <p:cNvPr id="6" name="Рисунок 5" descr="istockphoto-501886688-612x612.png"/>
          <p:cNvPicPr>
            <a:picLocks noChangeAspect="1"/>
          </p:cNvPicPr>
          <p:nvPr/>
        </p:nvPicPr>
        <p:blipFill>
          <a:blip r:embed="rId3" cstate="print"/>
          <a:stretch>
            <a:fillRect/>
          </a:stretch>
        </p:blipFill>
        <p:spPr>
          <a:xfrm>
            <a:off x="0" y="0"/>
            <a:ext cx="2359899" cy="2035991"/>
          </a:xfrm>
          <a:prstGeom prst="rect">
            <a:avLst/>
          </a:prstGeom>
        </p:spPr>
      </p:pic>
      <p:pic>
        <p:nvPicPr>
          <p:cNvPr id="7" name="Рисунок 6" descr="_1308-8734 копия.png"/>
          <p:cNvPicPr>
            <a:picLocks noChangeAspect="1"/>
          </p:cNvPicPr>
          <p:nvPr/>
        </p:nvPicPr>
        <p:blipFill>
          <a:blip r:embed="rId4" cstate="print"/>
          <a:stretch>
            <a:fillRect/>
          </a:stretch>
        </p:blipFill>
        <p:spPr>
          <a:xfrm>
            <a:off x="543503" y="2118974"/>
            <a:ext cx="1272892" cy="2456316"/>
          </a:xfrm>
          <a:prstGeom prst="rect">
            <a:avLst/>
          </a:prstGeom>
        </p:spPr>
      </p:pic>
    </p:spTree>
    <p:extLst>
      <p:ext uri="{BB962C8B-B14F-4D97-AF65-F5344CB8AC3E}">
        <p14:creationId xmlns:p14="http://schemas.microsoft.com/office/powerpoint/2010/main" val="94000238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6678488" cy="5509200"/>
          </a:xfrm>
          <a:prstGeom prst="rect">
            <a:avLst/>
          </a:prstGeom>
        </p:spPr>
        <p:txBody>
          <a:bodyPr wrap="square">
            <a:spAutoFit/>
          </a:bodyPr>
          <a:lstStyle/>
          <a:p>
            <a:r>
              <a:rPr lang="ru-RU" sz="3200" dirty="0">
                <a:solidFill>
                  <a:srgbClr val="000000"/>
                </a:solidFill>
                <a:latin typeface="Times New Roman" panose="02020603050405020304" pitchFamily="18" charset="0"/>
                <a:ea typeface="Times New Roman" panose="02020603050405020304" pitchFamily="18" charset="0"/>
              </a:rPr>
              <a:t>«Я пришёл из детства, как из страны,- писал Антуан де </a:t>
            </a:r>
            <a:r>
              <a:rPr lang="ru-RU" sz="3200" dirty="0" err="1">
                <a:solidFill>
                  <a:srgbClr val="000000"/>
                </a:solidFill>
                <a:latin typeface="Times New Roman" panose="02020603050405020304" pitchFamily="18" charset="0"/>
                <a:ea typeface="Times New Roman" panose="02020603050405020304" pitchFamily="18" charset="0"/>
              </a:rPr>
              <a:t>Сент</a:t>
            </a:r>
            <a:r>
              <a:rPr lang="ru-RU" sz="3200" dirty="0">
                <a:solidFill>
                  <a:srgbClr val="000000"/>
                </a:solidFill>
                <a:latin typeface="Times New Roman" panose="02020603050405020304" pitchFamily="18" charset="0"/>
                <a:ea typeface="Times New Roman" panose="02020603050405020304" pitchFamily="18" charset="0"/>
              </a:rPr>
              <a:t>- Экзюпери. – Нам, взрослым, следует чаще думать, какими красками мы раскрасили страну дошкольного детства для пришедших туда наших малышей. Эта страна пока ещё полностью в наших руках, и за неё мы по- настоящему в ответе. За оригинал – не за отраженье!».</a:t>
            </a:r>
            <a:br>
              <a:rPr lang="ru-RU" sz="3200" dirty="0">
                <a:solidFill>
                  <a:srgbClr val="000000"/>
                </a:solidFill>
                <a:latin typeface="Times New Roman" panose="02020603050405020304" pitchFamily="18" charset="0"/>
                <a:ea typeface="Times New Roman" panose="02020603050405020304" pitchFamily="18" charset="0"/>
              </a:rPr>
            </a:br>
            <a:endParaRPr lang="ru-RU" sz="3200" dirty="0"/>
          </a:p>
        </p:txBody>
      </p:sp>
    </p:spTree>
    <p:extLst>
      <p:ext uri="{BB962C8B-B14F-4D97-AF65-F5344CB8AC3E}">
        <p14:creationId xmlns:p14="http://schemas.microsoft.com/office/powerpoint/2010/main" val="382098562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500" t="21555" r="19124" b="16445"/>
          <a:stretch/>
        </p:blipFill>
        <p:spPr bwMode="auto">
          <a:xfrm>
            <a:off x="0" y="-28237"/>
            <a:ext cx="9156968" cy="688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97526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000" t="21111" r="19125" b="16667"/>
          <a:stretch/>
        </p:blipFill>
        <p:spPr bwMode="auto">
          <a:xfrm>
            <a:off x="0" y="0"/>
            <a:ext cx="9144000" cy="682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819113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250" t="23556" r="19375" b="14445"/>
          <a:stretch/>
        </p:blipFill>
        <p:spPr bwMode="auto">
          <a:xfrm>
            <a:off x="0" y="-6857"/>
            <a:ext cx="9144000" cy="6876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037581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4904" y="153382"/>
            <a:ext cx="3646255" cy="461665"/>
          </a:xfrm>
          <a:prstGeom prst="rect">
            <a:avLst/>
          </a:prstGeom>
          <a:noFill/>
        </p:spPr>
        <p:txBody>
          <a:bodyPr wrap="none" rtlCol="0">
            <a:spAutoFit/>
          </a:bodyPr>
          <a:lstStyle/>
          <a:p>
            <a:r>
              <a:rPr lang="ru-RU" sz="2400" b="1" dirty="0">
                <a:solidFill>
                  <a:srgbClr val="462300"/>
                </a:solidFill>
              </a:rPr>
              <a:t>Игры подразделяются на:</a:t>
            </a:r>
          </a:p>
        </p:txBody>
      </p:sp>
      <p:sp>
        <p:nvSpPr>
          <p:cNvPr id="3" name="TextBox 2"/>
          <p:cNvSpPr txBox="1"/>
          <p:nvPr/>
        </p:nvSpPr>
        <p:spPr>
          <a:xfrm>
            <a:off x="107505" y="615047"/>
            <a:ext cx="7056784" cy="5909310"/>
          </a:xfrm>
          <a:prstGeom prst="rect">
            <a:avLst/>
          </a:prstGeom>
          <a:noFill/>
        </p:spPr>
        <p:txBody>
          <a:bodyPr wrap="square" rtlCol="0">
            <a:spAutoFit/>
          </a:bodyPr>
          <a:lstStyle/>
          <a:p>
            <a:r>
              <a:rPr lang="ru-RU" b="1" dirty="0">
                <a:solidFill>
                  <a:srgbClr val="462300"/>
                </a:solidFill>
              </a:rPr>
              <a:t>Сюжетно - ролевые: </a:t>
            </a:r>
            <a:r>
              <a:rPr lang="ru-RU" dirty="0">
                <a:solidFill>
                  <a:srgbClr val="462300"/>
                </a:solidFill>
              </a:rPr>
              <a:t>в большинстве это «игра в профессию», врач, строитель, учитель;</a:t>
            </a:r>
          </a:p>
          <a:p>
            <a:r>
              <a:rPr lang="ru-RU" b="1" dirty="0">
                <a:solidFill>
                  <a:srgbClr val="462300"/>
                </a:solidFill>
              </a:rPr>
              <a:t>Подвижные:</a:t>
            </a:r>
            <a:r>
              <a:rPr lang="ru-RU" dirty="0">
                <a:solidFill>
                  <a:srgbClr val="462300"/>
                </a:solidFill>
              </a:rPr>
              <a:t> формируют устойчивое внимание, накопление двигательного опыта. Коллективная игра стимулирует четкие  движения, сообразительность, взаимодействие с другими детьми;</a:t>
            </a:r>
          </a:p>
          <a:p>
            <a:r>
              <a:rPr lang="ru-RU" b="1" dirty="0">
                <a:solidFill>
                  <a:srgbClr val="462300"/>
                </a:solidFill>
              </a:rPr>
              <a:t>Театрализованные: </a:t>
            </a:r>
            <a:r>
              <a:rPr lang="ru-RU" dirty="0">
                <a:solidFill>
                  <a:srgbClr val="462300"/>
                </a:solidFill>
              </a:rPr>
              <a:t>развивают речь, образные сравнения, литературные обороты, делают речь более эмоциональной и выразительной;</a:t>
            </a:r>
          </a:p>
          <a:p>
            <a:r>
              <a:rPr lang="ru-RU" b="1" dirty="0">
                <a:solidFill>
                  <a:srgbClr val="462300"/>
                </a:solidFill>
              </a:rPr>
              <a:t>Дидактические:</a:t>
            </a:r>
            <a:r>
              <a:rPr lang="ru-RU" dirty="0">
                <a:solidFill>
                  <a:srgbClr val="462300"/>
                </a:solidFill>
              </a:rPr>
              <a:t> эти игры особенно привлекают детей своей занимательностью. Ребенок увлеченно играя, на самом деле тренирует воображение, внимание, координацию движений, развивает творческие способности;</a:t>
            </a:r>
          </a:p>
          <a:p>
            <a:r>
              <a:rPr lang="ru-RU" b="1" dirty="0">
                <a:solidFill>
                  <a:srgbClr val="462300"/>
                </a:solidFill>
              </a:rPr>
              <a:t>Экологические, в том числе с природным материалом</a:t>
            </a:r>
            <a:r>
              <a:rPr lang="ru-RU" dirty="0">
                <a:solidFill>
                  <a:srgbClr val="462300"/>
                </a:solidFill>
              </a:rPr>
              <a:t>: осознание ценности природы для человека, ее возможностей и глубины. Освоение окружающего мира, взаимодействия между явлениями поможет именно игра. Впечатления от жизненных явлений в игре дают возможность испытать ребенку эстетические и нравственные чувства. </a:t>
            </a:r>
            <a:r>
              <a:rPr lang="ru-RU" b="1" dirty="0">
                <a:solidFill>
                  <a:srgbClr val="462300"/>
                </a:solidFill>
              </a:rPr>
              <a:t>Игры с природным материалом </a:t>
            </a:r>
            <a:r>
              <a:rPr lang="ru-RU" dirty="0">
                <a:solidFill>
                  <a:srgbClr val="462300"/>
                </a:solidFill>
              </a:rPr>
              <a:t>неограниченны по диапазону воздействия на развитие ребенка: они обогащают чувственный опыт, развивают анализаторы, сенсорные способности, мышление, логику, умение обобщать, делать выводы.</a:t>
            </a:r>
          </a:p>
        </p:txBody>
      </p:sp>
    </p:spTree>
    <p:extLst>
      <p:ext uri="{BB962C8B-B14F-4D97-AF65-F5344CB8AC3E}">
        <p14:creationId xmlns:p14="http://schemas.microsoft.com/office/powerpoint/2010/main" val="146263515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000" t="23778" r="19625" b="14445"/>
          <a:stretch/>
        </p:blipFill>
        <p:spPr bwMode="auto">
          <a:xfrm>
            <a:off x="-1" y="0"/>
            <a:ext cx="915222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979445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4375" t="23556" r="19375" b="14001"/>
          <a:stretch/>
        </p:blipFill>
        <p:spPr bwMode="auto">
          <a:xfrm>
            <a:off x="4936" y="-1"/>
            <a:ext cx="9139064" cy="6940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36726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874" t="23333" r="19251" b="14000"/>
          <a:stretch/>
        </p:blipFill>
        <p:spPr bwMode="auto">
          <a:xfrm>
            <a:off x="0" y="0"/>
            <a:ext cx="9144000" cy="687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855933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153" t="23334" r="18972" b="14222"/>
          <a:stretch/>
        </p:blipFill>
        <p:spPr bwMode="auto">
          <a:xfrm>
            <a:off x="-1" y="0"/>
            <a:ext cx="915213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548922"/>
      </p:ext>
    </p:extLst>
  </p:cSld>
  <p:clrMapOvr>
    <a:masterClrMapping/>
  </p:clrMapOvr>
  <p:transition spd="slow">
    <p:fade/>
  </p:transition>
</p:sld>
</file>

<file path=ppt/theme/theme1.xml><?xml version="1.0" encoding="utf-8"?>
<a:theme xmlns:a="http://schemas.openxmlformats.org/drawingml/2006/main" name="Тема Office">
  <a:themeElements>
    <a:clrScheme name="Другая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13604"/>
      </a:hlink>
      <a:folHlink>
        <a:srgbClr val="E36C09"/>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1209</TotalTime>
  <Words>724</Words>
  <Application>Microsoft Office PowerPoint</Application>
  <PresentationFormat>Экран (4:3)</PresentationFormat>
  <Paragraphs>41</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Bookman Old Style</vt:lpstr>
      <vt:lpstr>Calibri</vt:lpstr>
      <vt:lpstr>Times New Roman</vt:lpstr>
      <vt:lpstr>Тема Office</vt:lpstr>
      <vt:lpstr>Играем и растем с  каждым днем.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МБУ ДО Октябрьского района  города Ростова-на-Дону  «Центр дополнительного образования детей» Психологическая служба</dc:title>
  <dc:creator>301</dc:creator>
  <cp:lastModifiedBy>AlexsandraA</cp:lastModifiedBy>
  <cp:revision>348</cp:revision>
  <dcterms:created xsi:type="dcterms:W3CDTF">2019-10-02T12:08:04Z</dcterms:created>
  <dcterms:modified xsi:type="dcterms:W3CDTF">2023-05-18T02:04:21Z</dcterms:modified>
</cp:coreProperties>
</file>