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5" r:id="rId7"/>
    <p:sldId id="260" r:id="rId8"/>
    <p:sldId id="266" r:id="rId9"/>
    <p:sldId id="268" r:id="rId10"/>
    <p:sldId id="269" r:id="rId11"/>
    <p:sldId id="270" r:id="rId12"/>
    <p:sldId id="277" r:id="rId13"/>
    <p:sldId id="276" r:id="rId14"/>
    <p:sldId id="274" r:id="rId15"/>
    <p:sldId id="275" r:id="rId16"/>
    <p:sldId id="273" r:id="rId17"/>
    <p:sldId id="272" r:id="rId18"/>
    <p:sldId id="271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1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3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4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6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3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1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7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7EA0-D1DE-43E5-9341-916A833A3DF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52A4-03D5-4E61-9A28-3FD9B302E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kaz/docs/V1200007495#z18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kaz/docs/V1200007495#z18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601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саласындағы еңбек кодексінің қолданылуы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2" y="2230574"/>
            <a:ext cx="11118669" cy="4351338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қарашадағы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414-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Заңымен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Педагогты білім беру ұйымына қабылдау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56788"/>
              </p:ext>
            </p:extLst>
          </p:nvPr>
        </p:nvGraphicFramePr>
        <p:xfrm>
          <a:off x="222071" y="169817"/>
          <a:ext cx="11456123" cy="66808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1700">
                  <a:extLst>
                    <a:ext uri="{9D8B030D-6E8A-4147-A177-3AD203B41FA5}">
                      <a16:colId xmlns:a16="http://schemas.microsoft.com/office/drawing/2014/main" val="2968080901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2615225112"/>
                    </a:ext>
                  </a:extLst>
                </a:gridCol>
                <a:gridCol w="3540034">
                  <a:extLst>
                    <a:ext uri="{9D8B030D-6E8A-4147-A177-3AD203B41FA5}">
                      <a16:colId xmlns:a16="http://schemas.microsoft.com/office/drawing/2014/main" val="646295611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3029295952"/>
                    </a:ext>
                  </a:extLst>
                </a:gridCol>
              </a:tblGrid>
              <a:tr h="476308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Алғаш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тұрған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дипломның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қосымшасы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кәсіби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тәжірибенің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= 1 балл</a:t>
                      </a:r>
                      <a:b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= 0,5 балл</a:t>
                      </a:r>
                    </a:p>
                  </a:txBody>
                  <a:tcPr marL="8208" marR="8208" marT="4925" marB="4925"/>
                </a:tc>
                <a:extLst>
                  <a:ext uri="{0D108BD9-81ED-4DB2-BD59-A6C34878D82A}">
                    <a16:rowId xmlns:a16="http://schemas.microsoft.com/office/drawing/2014/main" val="3067573111"/>
                  </a:ext>
                </a:extLst>
              </a:tr>
              <a:tr h="708418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Бұрынғы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(педагог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хат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хат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Конкурсты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бетінше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жариялаған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соңғы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ұйымға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мекемесіне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жасайды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 ұсыныс хатының болуы = 3 балл</a:t>
                      </a:r>
                      <a:b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Теріс ұсыныс хатының болуы = минус 3 балл</a:t>
                      </a:r>
                    </a:p>
                  </a:txBody>
                  <a:tcPr marL="8208" marR="8208" marT="4925" marB="4925"/>
                </a:tc>
                <a:extLst>
                  <a:ext uri="{0D108BD9-81ED-4DB2-BD59-A6C34878D82A}">
                    <a16:rowId xmlns:a16="http://schemas.microsoft.com/office/drawing/2014/main" val="2023913535"/>
                  </a:ext>
                </a:extLst>
              </a:tr>
              <a:tr h="1694885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Кәсіби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жетістіктерінің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дипломдар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жеңімпаздардың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грамоталары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дипломдар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жеңімпаздарының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грамоталары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награда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жеңімпаздары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0,5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жобалардың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жеңімпаздары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балл "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педагог"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конкурсына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педагог"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конкурсының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жеңімпазы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сіңірген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ұстазы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медаль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иегері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балл</a:t>
                      </a:r>
                    </a:p>
                  </a:txBody>
                  <a:tcPr marL="8208" marR="8208" marT="4925" marB="4925"/>
                </a:tc>
                <a:extLst>
                  <a:ext uri="{0D108BD9-81ED-4DB2-BD59-A6C34878D82A}">
                    <a16:rowId xmlns:a16="http://schemas.microsoft.com/office/drawing/2014/main" val="215208111"/>
                  </a:ext>
                </a:extLst>
              </a:tr>
              <a:tr h="1520801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Әдістемелік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авторлық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басылымдары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ҚР БҒМ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тізбесіне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ОӘК авторы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бірлескен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авторы = 5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РОӘК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тізбесіне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ОӘК авторы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бірлескен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авторы = 2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БҒССҚЕК,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тізбесіне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ғылыми-зерттеу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жарияланымның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балл</a:t>
                      </a:r>
                    </a:p>
                  </a:txBody>
                  <a:tcPr marL="8208" marR="8208" marT="4925" marB="4925"/>
                </a:tc>
                <a:extLst>
                  <a:ext uri="{0D108BD9-81ED-4DB2-BD59-A6C34878D82A}">
                    <a16:rowId xmlns:a16="http://schemas.microsoft.com/office/drawing/2014/main" val="4206789397"/>
                  </a:ext>
                </a:extLst>
              </a:tr>
              <a:tr h="940528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Қоғамдық-педагогикалық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Қоғамдық-педагогикалық қызметін растайтын құжат</a:t>
                      </a:r>
                    </a:p>
                  </a:txBody>
                  <a:tcPr marL="8208" marR="8208" marT="4925" marB="49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тәлімгер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0,5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ӘБ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басшылығы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 балл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 балл,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5 балл</a:t>
                      </a:r>
                    </a:p>
                  </a:txBody>
                  <a:tcPr marL="8208" marR="8208" marT="4925" marB="4925"/>
                </a:tc>
                <a:extLst>
                  <a:ext uri="{0D108BD9-81ED-4DB2-BD59-A6C34878D82A}">
                    <a16:rowId xmlns:a16="http://schemas.microsoft.com/office/drawing/2014/main" val="58920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5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14968"/>
              </p:ext>
            </p:extLst>
          </p:nvPr>
        </p:nvGraphicFramePr>
        <p:xfrm>
          <a:off x="326569" y="261248"/>
          <a:ext cx="11495316" cy="57757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0265">
                  <a:extLst>
                    <a:ext uri="{9D8B030D-6E8A-4147-A177-3AD203B41FA5}">
                      <a16:colId xmlns:a16="http://schemas.microsoft.com/office/drawing/2014/main" val="1707635470"/>
                    </a:ext>
                  </a:extLst>
                </a:gridCol>
                <a:gridCol w="3122023">
                  <a:extLst>
                    <a:ext uri="{9D8B030D-6E8A-4147-A177-3AD203B41FA5}">
                      <a16:colId xmlns:a16="http://schemas.microsoft.com/office/drawing/2014/main" val="1650174933"/>
                    </a:ext>
                  </a:extLst>
                </a:gridCol>
                <a:gridCol w="3735977">
                  <a:extLst>
                    <a:ext uri="{9D8B030D-6E8A-4147-A177-3AD203B41FA5}">
                      <a16:colId xmlns:a16="http://schemas.microsoft.com/office/drawing/2014/main" val="3652279578"/>
                    </a:ext>
                  </a:extLst>
                </a:gridCol>
                <a:gridCol w="4167051">
                  <a:extLst>
                    <a:ext uri="{9D8B030D-6E8A-4147-A177-3AD203B41FA5}">
                      <a16:colId xmlns:a16="http://schemas.microsoft.com/office/drawing/2014/main" val="1890564382"/>
                    </a:ext>
                  </a:extLst>
                </a:gridCol>
              </a:tblGrid>
              <a:tr h="378987"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Курсқа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дайындық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пәндік дайындық сертификаттары;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ПШО, НЗМ, "Өрлеу" курстары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 anchor="b"/>
                </a:tc>
                <a:extLst>
                  <a:ext uri="{0D108BD9-81ED-4DB2-BD59-A6C34878D82A}">
                    <a16:rowId xmlns:a16="http://schemas.microsoft.com/office/drawing/2014/main" val="1583916290"/>
                  </a:ext>
                </a:extLst>
              </a:tr>
              <a:tr h="19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цифрлық сауаттылық,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0,5 балл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 anchor="b"/>
                </a:tc>
                <a:extLst>
                  <a:ext uri="{0D108BD9-81ED-4DB2-BD59-A6C34878D82A}">
                    <a16:rowId xmlns:a16="http://schemas.microsoft.com/office/drawing/2014/main" val="4106108316"/>
                  </a:ext>
                </a:extLst>
              </a:tr>
              <a:tr h="2108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КАЗТЕСТ,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қаңтардағы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95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бұйрығына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тізбеге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біліктілікті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арттыру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асыратын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органмен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келісілген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бағдарламалар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біліктілікті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арттыру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курстары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30068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extLst>
                  <a:ext uri="{0D108BD9-81ED-4DB2-BD59-A6C34878D82A}">
                    <a16:rowId xmlns:a16="http://schemas.microsoft.com/office/drawing/2014/main" val="2358441675"/>
                  </a:ext>
                </a:extLst>
              </a:tr>
              <a:tr h="378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IELTS;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0,5 балл (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әрқайсысы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extLst>
                  <a:ext uri="{0D108BD9-81ED-4DB2-BD59-A6C34878D82A}">
                    <a16:rowId xmlns:a16="http://schemas.microsoft.com/office/drawing/2014/main" val="511454044"/>
                  </a:ext>
                </a:extLst>
              </a:tr>
              <a:tr h="19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TOEFL;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extLst>
                  <a:ext uri="{0D108BD9-81ED-4DB2-BD59-A6C34878D82A}">
                    <a16:rowId xmlns:a16="http://schemas.microsoft.com/office/drawing/2014/main" val="3545613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DELF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сертификаттары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extLst>
                  <a:ext uri="{0D108BD9-81ED-4DB2-BD59-A6C34878D82A}">
                    <a16:rowId xmlns:a16="http://schemas.microsoft.com/office/drawing/2014/main" val="3274281604"/>
                  </a:ext>
                </a:extLst>
              </a:tr>
              <a:tr h="2259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гранты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түлегі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"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Дипломмен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ауылға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!", "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Серпін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бағдарламаларының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қатысушысы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Жұмыспен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қамту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жастар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тәжірибесі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жіберілген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гранты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иегерінің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сертификаты,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келісім-шарты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қосылады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9" marR="3279" marT="3279" marB="0"/>
                </a:tc>
                <a:extLst>
                  <a:ext uri="{0D108BD9-81ED-4DB2-BD59-A6C34878D82A}">
                    <a16:rowId xmlns:a16="http://schemas.microsoft.com/office/drawing/2014/main" val="311200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4-тарау. ЕҢБЕК ШАРТЫ 24-бап.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шартының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нысанасы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тәртіптемесі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ұжымдық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30-бап.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шартының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басшысымен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тараптардың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ешқайсысы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өткенге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кешіктірмей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етпесе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құрылтайшылар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мүлкінің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кілеттік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(орган) не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кілетті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ұзартудың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айқындалмаған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ұзартылады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63" y="269378"/>
            <a:ext cx="10515600" cy="862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49-бап.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3814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тараптардың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тараптардың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еркінен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жалғастырудан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сайланбалы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жасасу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" y="129993"/>
            <a:ext cx="1119486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52-бап.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455556"/>
            <a:ext cx="11678194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Жұмыскермен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ауысымы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рбиелеу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сыйыспайтын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қылықтар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ртіптік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жүктілігіне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босануға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демалыста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ауру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кілетті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бекітетін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қабілетсіздіктің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қабілетсіздігі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шықпаған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жазалар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сөгіс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сөгіс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осы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52-бабы 1-тармағының 8), 9), 10), 11), 12), 14), 15), 16), 17)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тармақшаларында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44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сақталмайтын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1345474"/>
            <a:ext cx="11678194" cy="48314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1.Еңбек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сақталмайтын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берілуі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сақталмайтын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демалыстың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бала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зайыбы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жұбайы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жекжаттары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ағалы-інілер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апалы-сіңлілер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қарындастар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немерелері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ұжымдық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сақталмайтын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113-бап. Жалақы төлеудің тәртібі мен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мерзімдері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Жалақы Қазақстан Республикасының ұлттық валютасында ақшалай нысанда белгіленеді және айына бір реттен сиретпей, келесі айдың бірінші онкүндігінен кешіктірілмей төленеді.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76"/>
          <a:stretch/>
        </p:blipFill>
        <p:spPr>
          <a:xfrm>
            <a:off x="5554" y="0"/>
            <a:ext cx="121864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624" y="1919032"/>
            <a:ext cx="9779000" cy="1432561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2069"/>
            <a:ext cx="10271760" cy="3735977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басшылары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лауазымнан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босату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5217" y="3130165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ақпандағы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57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министрлігінде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№7495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тіркелді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268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3-тарау.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босату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1-Параграф.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орналасуға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49521"/>
            <a:ext cx="10515600" cy="490174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"Педагог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айқындалған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жүктемесінің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- 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- дан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істейтіндер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лауазымдардағы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педагогке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педагогтің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ставкасынан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аспауы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78188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Конкурсқа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білдірген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хабарландыруда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мерзімінде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жолдайды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345474"/>
            <a:ext cx="11730445" cy="5512525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dirty="0"/>
              <a:t>    </a:t>
            </a:r>
            <a:r>
              <a:rPr lang="ru-RU" sz="3700" dirty="0"/>
              <a:t>  </a:t>
            </a:r>
            <a:endParaRPr lang="ru-RU" sz="3700" dirty="0" smtClean="0"/>
          </a:p>
          <a:p>
            <a:pPr marL="0" indent="0" fontAlgn="base">
              <a:buNone/>
            </a:pPr>
            <a:r>
              <a:rPr lang="ru-RU" sz="3700" dirty="0" smtClean="0"/>
              <a:t> </a:t>
            </a:r>
          </a:p>
          <a:p>
            <a:pPr marL="0" indent="0" fontAlgn="base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Қағидаларға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10-қосымшаға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Конкурсқа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куәландыратын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сервисінен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(идентификация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кадрларды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парағы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тұрғылықты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телефондары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бар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сипаттамаларымен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көшірмелері</a:t>
            </a: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растайтын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құжаттың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құжаттамасының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атқарушының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қазандағы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ҚР ДСМ-175/2020 </a:t>
            </a:r>
            <a:r>
              <a:rPr lang="kk-KZ" sz="3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актілерді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тізілімінде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21579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14344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029" y="250031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Конкурсқа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білдірген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хабарландыруда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жолдайды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7" y="1825625"/>
            <a:ext cx="11260182" cy="4351338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психоневрологиялық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ұйымнан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наркологиялық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ұйымнан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сертификаттаудан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модератордан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орналасуға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кандидаттар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модератордың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зерттеушінің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шебердің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санатының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Celta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in English Language Teaching to Adults. Cambridge) pass a; Delta (Diploma in English Language Teaching to Adults) Pass and above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(IELTS) – 6,5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балл;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(TOEFL)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IWT)) - 60-65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балл; болу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білімнен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шеберлері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кіріскен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сертификаттаудан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өтуден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босатылады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11-қосымшаға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педагогтің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кандидаттың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парағы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кандидаттың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бейнепрезентациясы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минут,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ажыратымдылығы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720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480.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22B95-EF84-4CE9-95E7-4A50A95D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12785" b="18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263" y="62384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"Педагог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Заңына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айқындалған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жүктемесінің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конкурссыз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уақытының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ұзақтығының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берушімен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заңнамасында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тәртіппен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мұғалімінің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бөлінбейді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педагог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қабылданады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4325" y="2557278"/>
            <a:ext cx="10853058" cy="1262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3308" rIns="0" bIns="8093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бос педагог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лауазымына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үміткердің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парағы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 (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әкесінің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943" y="33634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басшылары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лауазымнан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босату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11-қосымша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87545"/>
              </p:ext>
            </p:extLst>
          </p:nvPr>
        </p:nvGraphicFramePr>
        <p:xfrm>
          <a:off x="535575" y="3444212"/>
          <a:ext cx="11090368" cy="275805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40082">
                  <a:extLst>
                    <a:ext uri="{9D8B030D-6E8A-4147-A177-3AD203B41FA5}">
                      <a16:colId xmlns:a16="http://schemas.microsoft.com/office/drawing/2014/main" val="1907819705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3692001525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1978999424"/>
                    </a:ext>
                  </a:extLst>
                </a:gridCol>
                <a:gridCol w="4336869">
                  <a:extLst>
                    <a:ext uri="{9D8B030D-6E8A-4147-A177-3AD203B41FA5}">
                      <a16:colId xmlns:a16="http://schemas.microsoft.com/office/drawing/2014/main" val="1748141910"/>
                    </a:ext>
                  </a:extLst>
                </a:gridCol>
              </a:tblGrid>
              <a:tr h="509016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шарттар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(1-ден 20-ға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extLst>
                  <a:ext uri="{0D108BD9-81ED-4DB2-BD59-A6C34878D82A}">
                    <a16:rowId xmlns:a16="http://schemas.microsoft.com/office/drawing/2014/main" val="1266198153"/>
                  </a:ext>
                </a:extLst>
              </a:tr>
              <a:tr h="2160190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дипломға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көшірмелері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кәсіби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3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= 5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қашықтан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минус 2 балл</a:t>
                      </a:r>
                    </a:p>
                  </a:txBody>
                  <a:tcPr marL="41019" marR="41019" marT="24612" marB="24612"/>
                </a:tc>
                <a:extLst>
                  <a:ext uri="{0D108BD9-81ED-4DB2-BD59-A6C34878D82A}">
                    <a16:rowId xmlns:a16="http://schemas.microsoft.com/office/drawing/2014/main" val="378173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3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FB224C-2098-4935-BF73-46322C0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446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52618"/>
              </p:ext>
            </p:extLst>
          </p:nvPr>
        </p:nvGraphicFramePr>
        <p:xfrm>
          <a:off x="590005" y="480151"/>
          <a:ext cx="11090368" cy="59786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40082">
                  <a:extLst>
                    <a:ext uri="{9D8B030D-6E8A-4147-A177-3AD203B41FA5}">
                      <a16:colId xmlns:a16="http://schemas.microsoft.com/office/drawing/2014/main" val="271981182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3702755976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1627372355"/>
                    </a:ext>
                  </a:extLst>
                </a:gridCol>
                <a:gridCol w="4336869">
                  <a:extLst>
                    <a:ext uri="{9D8B030D-6E8A-4147-A177-3AD203B41FA5}">
                      <a16:colId xmlns:a16="http://schemas.microsoft.com/office/drawing/2014/main" val="97951239"/>
                    </a:ext>
                  </a:extLst>
                </a:gridCol>
              </a:tblGrid>
              <a:tr h="509016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шарттар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19" marR="41019" marT="24612" marB="2461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сандары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(1-ден 20-ға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1019" marR="41019" marT="24612" marB="24612"/>
                </a:tc>
                <a:extLst>
                  <a:ext uri="{0D108BD9-81ED-4DB2-BD59-A6C34878D82A}">
                    <a16:rowId xmlns:a16="http://schemas.microsoft.com/office/drawing/2014/main" val="45060991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82640"/>
              </p:ext>
            </p:extLst>
          </p:nvPr>
        </p:nvGraphicFramePr>
        <p:xfrm>
          <a:off x="590005" y="1078015"/>
          <a:ext cx="11090368" cy="5364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2589">
                  <a:extLst>
                    <a:ext uri="{9D8B030D-6E8A-4147-A177-3AD203B41FA5}">
                      <a16:colId xmlns:a16="http://schemas.microsoft.com/office/drawing/2014/main" val="756273196"/>
                    </a:ext>
                  </a:extLst>
                </a:gridCol>
                <a:gridCol w="3448595">
                  <a:extLst>
                    <a:ext uri="{9D8B030D-6E8A-4147-A177-3AD203B41FA5}">
                      <a16:colId xmlns:a16="http://schemas.microsoft.com/office/drawing/2014/main" val="1694027750"/>
                    </a:ext>
                  </a:extLst>
                </a:gridCol>
                <a:gridCol w="3317965">
                  <a:extLst>
                    <a:ext uri="{9D8B030D-6E8A-4147-A177-3AD203B41FA5}">
                      <a16:colId xmlns:a16="http://schemas.microsoft.com/office/drawing/2014/main" val="2206832031"/>
                    </a:ext>
                  </a:extLst>
                </a:gridCol>
                <a:gridCol w="3751219">
                  <a:extLst>
                    <a:ext uri="{9D8B030D-6E8A-4147-A177-3AD203B41FA5}">
                      <a16:colId xmlns:a16="http://schemas.microsoft.com/office/drawing/2014/main" val="3287851399"/>
                    </a:ext>
                  </a:extLst>
                </a:gridCol>
              </a:tblGrid>
              <a:tr h="817354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академиялық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дәрежесі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дипломға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көшірмелері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PHD-доктор = 10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доктор = 10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кандидат = 10 балл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extLst>
                  <a:ext uri="{0D108BD9-81ED-4DB2-BD59-A6C34878D82A}">
                    <a16:rowId xmlns:a16="http://schemas.microsoft.com/office/drawing/2014/main" val="3395785357"/>
                  </a:ext>
                </a:extLst>
              </a:tr>
              <a:tr h="477183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өтілі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үміткерлер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сертификаттау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"Педагог"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- 5 балл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extLst>
                  <a:ext uri="{0D108BD9-81ED-4DB2-BD59-A6C34878D82A}">
                    <a16:rowId xmlns:a16="http://schemas.microsoft.com/office/drawing/2014/main" val="3783511485"/>
                  </a:ext>
                </a:extLst>
              </a:tr>
              <a:tr h="1951254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Бірінші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 = 3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сарапшы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зерттеуші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7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балл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91" marR="26391" marT="15835" marB="15835"/>
                </a:tc>
                <a:extLst>
                  <a:ext uri="{0D108BD9-81ED-4DB2-BD59-A6C34878D82A}">
                    <a16:rowId xmlns:a16="http://schemas.microsoft.com/office/drawing/2014/main" val="2240029388"/>
                  </a:ext>
                </a:extLst>
              </a:tr>
              <a:tr h="1951254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әдістемелік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тәжірибесі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 кітапшасы/еңбек қызметін растайтын басқа да құжат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Әдіскер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лауазымдық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өтілі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1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орынбасары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лауазымдық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өтілі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3 балл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(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лауазымдық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өтілі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5 балл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50767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1183</Words>
  <Application>Microsoft Office PowerPoint</Application>
  <PresentationFormat>Широкоэкранный</PresentationFormat>
  <Paragraphs>128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Тема Office</vt:lpstr>
      <vt:lpstr>Білім саласындағы еңбек кодексінің қолданылуы</vt:lpstr>
      <vt:lpstr>          Мемлекеттік білім беру ұйымдарының бірінші басшылары мен педагогтерін лауазымға  тағайындау, лауазымнан босату  қағидаларын бекіту туралы  </vt:lpstr>
      <vt:lpstr>3-тарау. Мемлекеттік білім беру ұйымдарының педагогтерін қызметке тағайындау, қызметтен босату тәртібі  1-Параграф. Мемлекеттік білім беру ұйымының педагог лауазымына орналасуға конкурс өткізу тәртібі </vt:lpstr>
      <vt:lpstr>Презентация PowerPoint</vt:lpstr>
      <vt:lpstr>118. Конкурсқа қатысуға ниет білдірген адам хабарландыруда көрсетілген құжаттарды қабылдау мерзімінде келесі құжаттарды электрондық немесе қағаз түрінде жолдайды: </vt:lpstr>
      <vt:lpstr>118. Конкурсқа қатысуға ниет білдірген адам хабарландыруда көрсетілген құжаттарды қабылдау мерзімінде келесі құжаттарды электрондық немесе қағаз түрінде жолдайды: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4-тарау. ЕҢБЕК ШАРТЫ 24-бап.  Еңбек шартының нысанасы</vt:lpstr>
      <vt:lpstr>30-бап. Еңбек шартының мерзімі</vt:lpstr>
      <vt:lpstr>49-бап. Еңбек шартын тоқтату негіздері</vt:lpstr>
      <vt:lpstr>52-бап. Еңбек шартын жұмыс берушінің бастамасы бойынша бұзу негіздері</vt:lpstr>
      <vt:lpstr> ҚР Еңбек кодексi 64-бап. Тәртіптік жазалар </vt:lpstr>
      <vt:lpstr> ҚР Еңбек кодексi 97-бап. Жалақы сақталмайтын демалыс </vt:lpstr>
      <vt:lpstr>113-бап. Жалақы төлеудің тәртібі мен мерзімдері</vt:lpstr>
      <vt:lpstr>Назарларыңызға рақмет!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Мемлекеттік білім беру ұйымдарының бірінші басшылары мен педагогтерін лауазымға тағайындау, лауазымнан босату қағидаларын бекіту туралы Қазақстан Республикасы Білім және ғылым министрінің 2012 жылғы 21 ақпандағы № 57 Бұйрығы. Қазақстан Республикасының Әділет министрлігінде 2012 жылы 30 наурызда № 7495 тіркелді. </dc:title>
  <dc:creator>Teacher</dc:creator>
  <cp:lastModifiedBy>Teacher</cp:lastModifiedBy>
  <cp:revision>21</cp:revision>
  <dcterms:created xsi:type="dcterms:W3CDTF">2023-04-18T06:41:42Z</dcterms:created>
  <dcterms:modified xsi:type="dcterms:W3CDTF">2023-04-18T09:09:09Z</dcterms:modified>
</cp:coreProperties>
</file>