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63" r:id="rId4"/>
    <p:sldId id="264" r:id="rId5"/>
    <p:sldId id="26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Начальное звено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5.2185162401574801E-2"/>
          <c:y val="9.8519617463114079E-2"/>
          <c:w val="0.9306273375984252"/>
          <c:h val="0.805928100029029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русский язык</c:v>
                </c:pt>
                <c:pt idx="1">
                  <c:v>математика</c:v>
                </c:pt>
                <c:pt idx="2">
                  <c:v>литературное чтение</c:v>
                </c:pt>
                <c:pt idx="3">
                  <c:v>естествознание</c:v>
                </c:pt>
                <c:pt idx="4">
                  <c:v>казахский язык</c:v>
                </c:pt>
                <c:pt idx="5">
                  <c:v>английский язык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62.6</c:v>
                </c:pt>
                <c:pt idx="1">
                  <c:v>65.599999999999994</c:v>
                </c:pt>
                <c:pt idx="2">
                  <c:v>57.6</c:v>
                </c:pt>
                <c:pt idx="3">
                  <c:v>76.599999999999994</c:v>
                </c:pt>
                <c:pt idx="4">
                  <c:v>52</c:v>
                </c:pt>
                <c:pt idx="5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FC-48EB-B750-1263745F0A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русский язык</c:v>
                </c:pt>
                <c:pt idx="1">
                  <c:v>математика</c:v>
                </c:pt>
                <c:pt idx="2">
                  <c:v>литературное чтение</c:v>
                </c:pt>
                <c:pt idx="3">
                  <c:v>естествознание</c:v>
                </c:pt>
                <c:pt idx="4">
                  <c:v>казахский язык</c:v>
                </c:pt>
                <c:pt idx="5">
                  <c:v>английский язык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57.1</c:v>
                </c:pt>
                <c:pt idx="1">
                  <c:v>78.5</c:v>
                </c:pt>
                <c:pt idx="2">
                  <c:v>78.5</c:v>
                </c:pt>
                <c:pt idx="3">
                  <c:v>91.6</c:v>
                </c:pt>
                <c:pt idx="4">
                  <c:v>71.599999999999994</c:v>
                </c:pt>
                <c:pt idx="5">
                  <c:v>91.6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FC-48EB-B750-1263745F0A4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русский язык</c:v>
                </c:pt>
                <c:pt idx="1">
                  <c:v>математика</c:v>
                </c:pt>
                <c:pt idx="2">
                  <c:v>литературное чтение</c:v>
                </c:pt>
                <c:pt idx="3">
                  <c:v>естествознание</c:v>
                </c:pt>
                <c:pt idx="4">
                  <c:v>казахский язык</c:v>
                </c:pt>
                <c:pt idx="5">
                  <c:v>английский язык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-5.5</c:v>
                </c:pt>
                <c:pt idx="1">
                  <c:v>2.9</c:v>
                </c:pt>
                <c:pt idx="2">
                  <c:v>20.9</c:v>
                </c:pt>
                <c:pt idx="3">
                  <c:v>19.399999999999999</c:v>
                </c:pt>
                <c:pt idx="4">
                  <c:v>19.399999999999999</c:v>
                </c:pt>
                <c:pt idx="5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FC-48EB-B750-1263745F0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71264"/>
        <c:axId val="2043379344"/>
      </c:barChart>
      <c:catAx>
        <c:axId val="577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2043379344"/>
        <c:crosses val="autoZero"/>
        <c:auto val="1"/>
        <c:lblAlgn val="ctr"/>
        <c:lblOffset val="100"/>
        <c:noMultiLvlLbl val="0"/>
      </c:catAx>
      <c:valAx>
        <c:axId val="204337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577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5-11 классы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русский язык</c:v>
                </c:pt>
                <c:pt idx="1">
                  <c:v>матем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каз яз</c:v>
                </c:pt>
                <c:pt idx="5">
                  <c:v>англ яз</c:v>
                </c:pt>
                <c:pt idx="6">
                  <c:v>географ</c:v>
                </c:pt>
                <c:pt idx="7">
                  <c:v>биолог</c:v>
                </c:pt>
                <c:pt idx="8">
                  <c:v>химия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54</c:v>
                </c:pt>
                <c:pt idx="1">
                  <c:v>57.3</c:v>
                </c:pt>
                <c:pt idx="2">
                  <c:v>40</c:v>
                </c:pt>
                <c:pt idx="3">
                  <c:v>69.3</c:v>
                </c:pt>
                <c:pt idx="4">
                  <c:v>46.5</c:v>
                </c:pt>
                <c:pt idx="5">
                  <c:v>51.4</c:v>
                </c:pt>
                <c:pt idx="6">
                  <c:v>53</c:v>
                </c:pt>
                <c:pt idx="7">
                  <c:v>47.5</c:v>
                </c:pt>
                <c:pt idx="8">
                  <c:v>33.4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48-4DE2-AC9F-D8DECD964D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русский язык</c:v>
                </c:pt>
                <c:pt idx="1">
                  <c:v>матем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каз яз</c:v>
                </c:pt>
                <c:pt idx="5">
                  <c:v>англ яз</c:v>
                </c:pt>
                <c:pt idx="6">
                  <c:v>географ</c:v>
                </c:pt>
                <c:pt idx="7">
                  <c:v>биолог</c:v>
                </c:pt>
                <c:pt idx="8">
                  <c:v>химия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60.5</c:v>
                </c:pt>
                <c:pt idx="1">
                  <c:v>68</c:v>
                </c:pt>
                <c:pt idx="2">
                  <c:v>52</c:v>
                </c:pt>
                <c:pt idx="3">
                  <c:v>65.5</c:v>
                </c:pt>
                <c:pt idx="4">
                  <c:v>56.5</c:v>
                </c:pt>
                <c:pt idx="5">
                  <c:v>57.5</c:v>
                </c:pt>
                <c:pt idx="6">
                  <c:v>53.5</c:v>
                </c:pt>
                <c:pt idx="7">
                  <c:v>56.5</c:v>
                </c:pt>
                <c:pt idx="8">
                  <c:v>39.5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48-4DE2-AC9F-D8DECD964DB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Лист1!$A$2:$A$10</c:f>
              <c:strCache>
                <c:ptCount val="9"/>
                <c:pt idx="0">
                  <c:v>русский язык</c:v>
                </c:pt>
                <c:pt idx="1">
                  <c:v>матем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каз яз</c:v>
                </c:pt>
                <c:pt idx="5">
                  <c:v>англ яз</c:v>
                </c:pt>
                <c:pt idx="6">
                  <c:v>географ</c:v>
                </c:pt>
                <c:pt idx="7">
                  <c:v>биолог</c:v>
                </c:pt>
                <c:pt idx="8">
                  <c:v>химия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6.5</c:v>
                </c:pt>
                <c:pt idx="1">
                  <c:v>10.7</c:v>
                </c:pt>
                <c:pt idx="2">
                  <c:v>12</c:v>
                </c:pt>
                <c:pt idx="3">
                  <c:v>-3.8</c:v>
                </c:pt>
                <c:pt idx="4">
                  <c:v>10</c:v>
                </c:pt>
                <c:pt idx="5">
                  <c:v>6.1</c:v>
                </c:pt>
                <c:pt idx="6">
                  <c:v>0.5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48-4DE2-AC9F-D8DECD964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91392"/>
        <c:axId val="7989136"/>
      </c:barChart>
      <c:catAx>
        <c:axId val="549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7989136"/>
        <c:crosses val="autoZero"/>
        <c:auto val="1"/>
        <c:lblAlgn val="ctr"/>
        <c:lblOffset val="100"/>
        <c:noMultiLvlLbl val="0"/>
      </c:catAx>
      <c:valAx>
        <c:axId val="798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Z"/>
          </a:p>
        </c:txPr>
        <c:crossAx val="549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EF739-28CA-47B1-AD66-E709D9DBB772}" type="datetimeFigureOut">
              <a:rPr lang="ru-KZ" smtClean="0"/>
              <a:t>16.11.2023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536BC-0AD0-42B7-9E1B-341E9F6784A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50331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536BC-0AD0-42B7-9E1B-341E9F6784AF}" type="slidenum">
              <a:rPr lang="ru-KZ" smtClean="0"/>
              <a:t>3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0334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7D0F6-13DE-52D8-C90D-6414D70B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5BDC73-9CA1-ACBA-7238-31342E6FC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48ACAE-C60F-1B1F-E80F-3C8F553F7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2A4F-ABEF-4F7B-9424-002CB55A71C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363457-B1CC-2E8A-388C-CEC2BD7F7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D56B7A-3486-D6B2-E380-3FB76FF9B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7FC9-092C-4F6C-A5E9-8D28C5D5F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24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8148F-5799-AE35-5D50-C46419526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F079DC-A5C0-3C4E-B2A3-7D6B51CF4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678E68-4F60-8D3D-0BC0-BFF203038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2A4F-ABEF-4F7B-9424-002CB55A71C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330261-09B3-87AF-370F-6AD04A49D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954A62-F133-D599-F9AE-81B867D8A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7FC9-092C-4F6C-A5E9-8D28C5D5F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596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9ED922A-AEC6-1E56-DB11-6B65F1266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074D6E-431E-A86E-6DD8-0C425638B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A14B07-D013-8DD0-6549-67322DE6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2A4F-ABEF-4F7B-9424-002CB55A71C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4DB2D0-A451-6E04-EF50-574EE3F05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B19B9D-E0BD-1875-E009-C35829F1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7FC9-092C-4F6C-A5E9-8D28C5D5F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9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4FEEA-FF75-3501-FFAB-DFF91497B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89CF10-266E-E927-F64D-9CF0EB97C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DF2505-33DD-E0B1-E5F2-B921FF11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2A4F-ABEF-4F7B-9424-002CB55A71C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0DCCCF-DE8D-187A-2AA8-5A810D2C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8ACEAF-60CC-5BC5-9850-1C836FA64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7FC9-092C-4F6C-A5E9-8D28C5D5F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71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94580-9E28-4BA9-8E3D-B89FBAFA8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B9EC02-B799-AF9C-8F3A-C3E64393B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15CE23-B675-0803-CC5C-47464672B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2A4F-ABEF-4F7B-9424-002CB55A71C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6CDBC9-3CDD-AD6F-0602-88E2E0691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E3ED29-CE88-702E-C98C-6E6D082C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7FC9-092C-4F6C-A5E9-8D28C5D5F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13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487F1-B68C-C383-3F76-85D6E83FD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64F4C4-E86B-3982-7C62-F5F7F3514E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5B02C7-1AD5-867D-BC06-8EA0108CF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ADB1C1-B1BA-9BE2-979A-8097FFC79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2A4F-ABEF-4F7B-9424-002CB55A71C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9C3B9B-09B8-8DEB-2A28-15A784AB1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B53E62-3A93-9860-A304-C5E5C1B54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7FC9-092C-4F6C-A5E9-8D28C5D5F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9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E3534-BFCE-F855-F85C-61A690FDD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257997-49DC-B846-065C-83FFFBD83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1E36B6-1140-3400-160C-3FB2FCEB2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DFD9DF-0514-FFDD-C7CF-4C5B8721B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59E145-8CF0-2BFE-1215-E96FE135C4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7251F1-0F58-2B81-A713-9E136E02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2A4F-ABEF-4F7B-9424-002CB55A71C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193857-0AFB-2223-799D-FF7898282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F1FC53-09BC-8B71-9EA7-EAA9984AB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7FC9-092C-4F6C-A5E9-8D28C5D5F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12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85BBA-8DB4-FA7B-E16D-9464AC9A8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48346A-EEFA-5B9E-3008-180459899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2A4F-ABEF-4F7B-9424-002CB55A71C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C467B4-754D-BAE2-0883-DBF41D3FF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A344D8-AAF1-63D4-8F49-89A355AA8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7FC9-092C-4F6C-A5E9-8D28C5D5F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13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42FA8D-151C-B532-1A5B-CD287D80C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2A4F-ABEF-4F7B-9424-002CB55A71C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DC220E-9EF2-FBAE-16DB-A249F614F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8D06F7-540A-9228-2C25-AFC5E3BA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7FC9-092C-4F6C-A5E9-8D28C5D5F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53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D6A9E-988F-E6D9-C421-C55B5825C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1B9415-09A1-3391-8C2C-EE0277CEE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6FBA6F-D8A3-B4C3-B64E-ADA87B4EF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EEC1E5-F72F-78EB-52D9-4D54ED729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2A4F-ABEF-4F7B-9424-002CB55A71C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D450B2-1459-93AD-F8DF-9866F3E15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9D8F3B-3C22-A189-61AE-2E4D9C8B6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7FC9-092C-4F6C-A5E9-8D28C5D5F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26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63B41-AAC9-C7C7-98FC-BFAD9B2F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ADB4C7-DA78-7404-9673-F22324ECD6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0D7571-716E-2E7E-8A86-A4C9B58C8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A11C5E-392E-95EE-AB24-4B4C2B808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2A4F-ABEF-4F7B-9424-002CB55A71C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6AB8B5-B037-BF2F-1FF7-8F1669DE6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2AE0A8-85B5-5EAC-4ED0-8B4DC8B0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7FC9-092C-4F6C-A5E9-8D28C5D5F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3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145EE-F15B-8B9C-9C4E-2E0996D10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257DBB-6F80-17C4-3C85-8D311E86E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2555DC-F7AA-207C-AC81-0DF99CDEF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12A4F-ABEF-4F7B-9424-002CB55A71C8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5920E2-8985-8931-B661-6CC32129E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02AE02-F671-197D-F06A-A1A3354D7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07FC9-092C-4F6C-A5E9-8D28C5D5F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33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8F4DC-0EF7-35BC-76A6-3E62951C7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53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КГУ «Общеобразовательная школа №22» отдела образования Осакаровского района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образования Карагандинской области</a:t>
            </a:r>
            <a:br>
              <a:rPr lang="ru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289738-C840-C66F-8003-20E15D0C7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8678" y="980662"/>
            <a:ext cx="5695122" cy="519630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введена в эксплуатацию в  1978 г. </a:t>
            </a:r>
            <a:endParaRPr lang="ru-KZ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6000"/>
              </a:lnSpc>
              <a:spcBef>
                <a:spcPts val="0"/>
              </a:spcBef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проекту школа рассчитана на 185 посадочных мест.</a:t>
            </a:r>
            <a:endParaRPr lang="ru-KZ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школы: Казакова Надежда Александровна</a:t>
            </a:r>
          </a:p>
          <a:p>
            <a:pPr marL="0" indent="0" algn="just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классов-комплектов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класса (1-11 классы), из них совмещенных классов- комплектов – 5.</a:t>
            </a:r>
            <a:endParaRPr lang="ru-KZ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школе обучается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82 учащихся </a:t>
            </a:r>
            <a:endParaRPr lang="ru-KZ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 обучения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смешанный (казахский и русский)</a:t>
            </a:r>
          </a:p>
          <a:p>
            <a:pPr marL="0" indent="0" algn="just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Качественный состав: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Педагог-исследователь- 7 учителей,  22 %</a:t>
            </a:r>
            <a:endParaRPr lang="ru-KZ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Педагог-эксперт- 9 учителей,  28 %</a:t>
            </a:r>
            <a:endParaRPr lang="ru-KZ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 модератор –5 учителей  16 %  </a:t>
            </a:r>
            <a:endParaRPr lang="ru-KZ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 – 2 учителя, 6 % </a:t>
            </a:r>
            <a:endParaRPr lang="ru-KZ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категории- 9 учителей - 28%</a:t>
            </a:r>
            <a:endParaRPr lang="ru-KZ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kk-KZ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ru-KZ" sz="5600" b="1" dirty="0"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B6FC3A-EDA1-1289-C82E-969326489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5" y="980662"/>
            <a:ext cx="5393635" cy="535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7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3CA4239-BC9C-940F-3E03-8A3CCDA85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540848"/>
              </p:ext>
            </p:extLst>
          </p:nvPr>
        </p:nvGraphicFramePr>
        <p:xfrm>
          <a:off x="900330" y="1420837"/>
          <a:ext cx="10677377" cy="4500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875">
                  <a:extLst>
                    <a:ext uri="{9D8B030D-6E8A-4147-A177-3AD203B41FA5}">
                      <a16:colId xmlns:a16="http://schemas.microsoft.com/office/drawing/2014/main" val="456498717"/>
                    </a:ext>
                  </a:extLst>
                </a:gridCol>
                <a:gridCol w="2590834">
                  <a:extLst>
                    <a:ext uri="{9D8B030D-6E8A-4147-A177-3AD203B41FA5}">
                      <a16:colId xmlns:a16="http://schemas.microsoft.com/office/drawing/2014/main" val="1274045518"/>
                    </a:ext>
                  </a:extLst>
                </a:gridCol>
                <a:gridCol w="2590834">
                  <a:extLst>
                    <a:ext uri="{9D8B030D-6E8A-4147-A177-3AD203B41FA5}">
                      <a16:colId xmlns:a16="http://schemas.microsoft.com/office/drawing/2014/main" val="1148052267"/>
                    </a:ext>
                  </a:extLst>
                </a:gridCol>
                <a:gridCol w="2590834">
                  <a:extLst>
                    <a:ext uri="{9D8B030D-6E8A-4147-A177-3AD203B41FA5}">
                      <a16:colId xmlns:a16="http://schemas.microsoft.com/office/drawing/2014/main" val="4227812461"/>
                    </a:ext>
                  </a:extLst>
                </a:gridCol>
              </a:tblGrid>
              <a:tr h="102470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Предметы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2023-2024 </a:t>
                      </a:r>
                      <a:r>
                        <a:rPr lang="ru-RU" dirty="0" err="1"/>
                        <a:t>уч.год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Мониторинговый срез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2023-2024 </a:t>
                      </a:r>
                      <a:r>
                        <a:rPr lang="ru-RU" dirty="0" err="1"/>
                        <a:t>уч</a:t>
                      </a:r>
                      <a:r>
                        <a:rPr lang="ru-RU" dirty="0"/>
                        <a:t> год.</a:t>
                      </a:r>
                    </a:p>
                    <a:p>
                      <a:pPr algn="ctr"/>
                      <a:r>
                        <a:rPr lang="ru-RU" dirty="0"/>
                        <a:t>Качество успеваемости в 1 четверти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Динамика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713491"/>
                  </a:ext>
                </a:extLst>
              </a:tr>
              <a:tr h="472592"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 62,6 %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57,1 %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- 5,5 %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133581"/>
                  </a:ext>
                </a:extLst>
              </a:tr>
              <a:tr h="472592">
                <a:tc>
                  <a:txBody>
                    <a:bodyPr/>
                    <a:lstStyle/>
                    <a:p>
                      <a:r>
                        <a:rPr lang="ru-RU" dirty="0"/>
                        <a:t>Математика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65,6 %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78,5%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+12,9 %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014187"/>
                  </a:ext>
                </a:extLst>
              </a:tr>
              <a:tr h="472592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Литературное чтение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57,6 %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78,5 %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+20,9 %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029528"/>
                  </a:ext>
                </a:extLst>
              </a:tr>
              <a:tr h="472592">
                <a:tc>
                  <a:txBody>
                    <a:bodyPr/>
                    <a:lstStyle/>
                    <a:p>
                      <a:r>
                        <a:rPr lang="ru-RU" dirty="0"/>
                        <a:t>Естествознание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76,6 %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91,6 %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+15 %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871717"/>
                  </a:ext>
                </a:extLst>
              </a:tr>
              <a:tr h="472592">
                <a:tc>
                  <a:txBody>
                    <a:bodyPr/>
                    <a:lstStyle/>
                    <a:p>
                      <a:r>
                        <a:rPr lang="ru-RU" dirty="0"/>
                        <a:t>Казахский язык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52 %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71,4 %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+19,4 %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021010"/>
                  </a:ext>
                </a:extLst>
              </a:tr>
              <a:tr h="472592">
                <a:tc>
                  <a:txBody>
                    <a:bodyPr/>
                    <a:lstStyle/>
                    <a:p>
                      <a:r>
                        <a:rPr lang="ru-RU" dirty="0"/>
                        <a:t>Английский язык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90 %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91,6 %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+1,6 %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85084"/>
                  </a:ext>
                </a:extLst>
              </a:tr>
              <a:tr h="472592">
                <a:tc gridSpan="4">
                  <a:txBody>
                    <a:bodyPr/>
                    <a:lstStyle/>
                    <a:p>
                      <a:r>
                        <a:rPr lang="ru-RU" dirty="0"/>
                        <a:t>Примечание: во 2 ә классе 1 учащийся обучается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индивидуальной учебной программе начального образования в условиях общего класса общеобразовательной школы</a:t>
                      </a:r>
                      <a:endParaRPr lang="ru-K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527245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475541-6030-BD34-FDF8-06CF1C1E44C5}"/>
              </a:ext>
            </a:extLst>
          </p:cNvPr>
          <p:cNvSpPr/>
          <p:nvPr/>
        </p:nvSpPr>
        <p:spPr>
          <a:xfrm>
            <a:off x="900333" y="562708"/>
            <a:ext cx="10677378" cy="6330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Начальное звено 2-4 классы ( 15 учащихся: 8- с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гос.яз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обучения,7 –с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рус.яз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обучения)</a:t>
            </a:r>
            <a:endParaRPr lang="ru-K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899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2FC591-4286-B74E-F479-4A44A7F8B193}"/>
              </a:ext>
            </a:extLst>
          </p:cNvPr>
          <p:cNvSpPr/>
          <p:nvPr/>
        </p:nvSpPr>
        <p:spPr>
          <a:xfrm>
            <a:off x="838200" y="281354"/>
            <a:ext cx="10739511" cy="5908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Среднее и старшее звено 5-11 классы ( 57 учащихся: 43 - с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гос.яз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обучения,14 –с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рус.яз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обучения)</a:t>
            </a:r>
            <a:endParaRPr lang="ru-KZ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927875C-1DFE-6CB3-A94B-658FDCD8C9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82905"/>
              </p:ext>
            </p:extLst>
          </p:nvPr>
        </p:nvGraphicFramePr>
        <p:xfrm>
          <a:off x="838200" y="1139484"/>
          <a:ext cx="10739512" cy="4825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878">
                  <a:extLst>
                    <a:ext uri="{9D8B030D-6E8A-4147-A177-3AD203B41FA5}">
                      <a16:colId xmlns:a16="http://schemas.microsoft.com/office/drawing/2014/main" val="1058975325"/>
                    </a:ext>
                  </a:extLst>
                </a:gridCol>
                <a:gridCol w="2684878">
                  <a:extLst>
                    <a:ext uri="{9D8B030D-6E8A-4147-A177-3AD203B41FA5}">
                      <a16:colId xmlns:a16="http://schemas.microsoft.com/office/drawing/2014/main" val="2195657286"/>
                    </a:ext>
                  </a:extLst>
                </a:gridCol>
                <a:gridCol w="2684878">
                  <a:extLst>
                    <a:ext uri="{9D8B030D-6E8A-4147-A177-3AD203B41FA5}">
                      <a16:colId xmlns:a16="http://schemas.microsoft.com/office/drawing/2014/main" val="3767991349"/>
                    </a:ext>
                  </a:extLst>
                </a:gridCol>
                <a:gridCol w="2684878">
                  <a:extLst>
                    <a:ext uri="{9D8B030D-6E8A-4147-A177-3AD203B41FA5}">
                      <a16:colId xmlns:a16="http://schemas.microsoft.com/office/drawing/2014/main" val="115398617"/>
                    </a:ext>
                  </a:extLst>
                </a:gridCol>
              </a:tblGrid>
              <a:tr h="102012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Предметы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2023-2024 </a:t>
                      </a:r>
                      <a:r>
                        <a:rPr lang="ru-RU" dirty="0" err="1"/>
                        <a:t>уч.год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Мониторинговый срез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2023-2024 </a:t>
                      </a:r>
                      <a:r>
                        <a:rPr lang="ru-RU" dirty="0" err="1"/>
                        <a:t>уч</a:t>
                      </a:r>
                      <a:r>
                        <a:rPr lang="ru-RU" dirty="0"/>
                        <a:t> год.</a:t>
                      </a:r>
                    </a:p>
                    <a:p>
                      <a:pPr algn="ctr"/>
                      <a:r>
                        <a:rPr lang="ru-RU" dirty="0"/>
                        <a:t>Качество успеваемости в 1 четверти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Динамика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458254"/>
                  </a:ext>
                </a:extLst>
              </a:tr>
              <a:tr h="403914"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54 %               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60,5 %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  +6,5 %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140249"/>
                  </a:ext>
                </a:extLst>
              </a:tr>
              <a:tr h="403914">
                <a:tc>
                  <a:txBody>
                    <a:bodyPr/>
                    <a:lstStyle/>
                    <a:p>
                      <a:r>
                        <a:rPr lang="ru-RU" dirty="0"/>
                        <a:t>Математика (алгебра)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57,3 %           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68 %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+ 10,7 %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882431"/>
                  </a:ext>
                </a:extLst>
              </a:tr>
              <a:tr h="403914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Физика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40%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52 %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+12 %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305211"/>
                  </a:ext>
                </a:extLst>
              </a:tr>
              <a:tr h="408559">
                <a:tc>
                  <a:txBody>
                    <a:bodyPr/>
                    <a:lstStyle/>
                    <a:p>
                      <a:r>
                        <a:rPr lang="ru-RU" dirty="0"/>
                        <a:t>История Казахстана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69,3 %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65,5 %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-3,8 %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134912"/>
                  </a:ext>
                </a:extLst>
              </a:tr>
              <a:tr h="403914">
                <a:tc>
                  <a:txBody>
                    <a:bodyPr/>
                    <a:lstStyle/>
                    <a:p>
                      <a:r>
                        <a:rPr lang="ru-RU" dirty="0"/>
                        <a:t>Казахский язык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46,55 %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56,5 %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+10 %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192597"/>
                  </a:ext>
                </a:extLst>
              </a:tr>
              <a:tr h="403914">
                <a:tc>
                  <a:txBody>
                    <a:bodyPr/>
                    <a:lstStyle/>
                    <a:p>
                      <a:r>
                        <a:rPr lang="ru-RU" dirty="0"/>
                        <a:t>Английский язык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51,4 %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57,5 %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+6,1 %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414468"/>
                  </a:ext>
                </a:extLst>
              </a:tr>
              <a:tr h="403914">
                <a:tc>
                  <a:txBody>
                    <a:bodyPr/>
                    <a:lstStyle/>
                    <a:p>
                      <a:r>
                        <a:rPr lang="ru-RU" dirty="0"/>
                        <a:t>География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53%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53,5 %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+0,5 %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972040"/>
                  </a:ext>
                </a:extLst>
              </a:tr>
              <a:tr h="416700">
                <a:tc>
                  <a:txBody>
                    <a:bodyPr/>
                    <a:lstStyle/>
                    <a:p>
                      <a:r>
                        <a:rPr lang="ru-RU" dirty="0"/>
                        <a:t>Биология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47,5 %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56,5 %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+9 %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104562"/>
                  </a:ext>
                </a:extLst>
              </a:tr>
              <a:tr h="556349">
                <a:tc>
                  <a:txBody>
                    <a:bodyPr/>
                    <a:lstStyle/>
                    <a:p>
                      <a:r>
                        <a:rPr lang="ru-RU" dirty="0"/>
                        <a:t>Химия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33,4 %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39,5 %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+6,1 %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593567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BF8BA2A-C28F-5694-4159-2C1E80764751}"/>
              </a:ext>
            </a:extLst>
          </p:cNvPr>
          <p:cNvSpPr/>
          <p:nvPr/>
        </p:nvSpPr>
        <p:spPr>
          <a:xfrm>
            <a:off x="838200" y="5964701"/>
            <a:ext cx="10739512" cy="6330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170"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Примечание: в 10 </a:t>
            </a:r>
            <a:r>
              <a:rPr lang="kk-KZ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 классе 1</a:t>
            </a:r>
            <a:r>
              <a:rPr lang="ru-RU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ученица обучается по вспомогательной программе на дому.</a:t>
            </a:r>
            <a:endParaRPr lang="ru-KZ" sz="2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96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FAD04-7FC9-0E04-CAAE-5BEB744B6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Сравнительный график</a:t>
            </a:r>
            <a:endParaRPr lang="ru-KZ" dirty="0"/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E4084C12-9CE9-EFDE-33F7-2FD77D2813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4695976"/>
              </p:ext>
            </p:extLst>
          </p:nvPr>
        </p:nvGraphicFramePr>
        <p:xfrm>
          <a:off x="583096" y="1258957"/>
          <a:ext cx="4439478" cy="4879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1200EB09-DB97-DFBC-5005-91FC0FBD5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1619524"/>
              </p:ext>
            </p:extLst>
          </p:nvPr>
        </p:nvGraphicFramePr>
        <p:xfrm>
          <a:off x="5022574" y="1258957"/>
          <a:ext cx="6705600" cy="4585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3750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1122BF6-4AAD-E5A5-4452-AC7D39850EE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              Управленческое решение</a:t>
            </a:r>
            <a:endParaRPr lang="ru-KZ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5D81EA-5D04-CA2A-A1CC-707DFCCCD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/>
              <a:t>Проблемы</a:t>
            </a:r>
            <a:endParaRPr lang="ru-KZ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E0A4F22-90C2-8E7B-3108-7DFCD71D9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400" dirty="0"/>
              <a:t>1. При переходе из младшего звена  в среднее падает качество знаний учащихся, что связано с адаптационном периодом.</a:t>
            </a:r>
          </a:p>
          <a:p>
            <a:r>
              <a:rPr lang="ru-RU" sz="1400" dirty="0"/>
              <a:t>2. Низкая мотивация обучения у некоторых  учащихся.</a:t>
            </a:r>
          </a:p>
          <a:p>
            <a:r>
              <a:rPr lang="ru-RU" sz="1400" dirty="0"/>
              <a:t>3. Наличие совмещенных классов-комплектов (1-3; 2-4; 5-6; </a:t>
            </a:r>
          </a:p>
          <a:p>
            <a:pPr marL="0" indent="0">
              <a:buNone/>
            </a:pPr>
            <a:r>
              <a:rPr lang="ru-RU" sz="1400" dirty="0"/>
              <a:t>        7-8-9 классы).</a:t>
            </a:r>
          </a:p>
          <a:p>
            <a:r>
              <a:rPr lang="ru-RU" sz="1400" dirty="0"/>
              <a:t>4. Отсутствие должного контроля со стороны родителей некоторых учащихся.</a:t>
            </a:r>
          </a:p>
          <a:p>
            <a:r>
              <a:rPr lang="ru-RU" sz="1400" dirty="0"/>
              <a:t>5. Недостаточное отслеживание учителем западающих тем по предметам.</a:t>
            </a:r>
          </a:p>
          <a:p>
            <a:r>
              <a:rPr lang="ru-RU" sz="1400" dirty="0"/>
              <a:t>6. </a:t>
            </a:r>
            <a:endParaRPr lang="ru-KZ" sz="14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FA8AC10-7490-924C-C6B7-3AB04E70A8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/>
              <a:t>Пути решения</a:t>
            </a:r>
            <a:endParaRPr lang="ru-KZ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AF3B4488-8682-DA4B-706B-D6179F5B54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dirty="0"/>
              <a:t>      1.Создание условий для успешной адаптации детей при переходе из младшего звена  в среднее.</a:t>
            </a:r>
          </a:p>
          <a:p>
            <a:r>
              <a:rPr lang="ru-RU" sz="1200" dirty="0"/>
              <a:t>2. Организация учебного процесса с использование различных методов и форм обучения для повышения мотивации обучения. </a:t>
            </a:r>
          </a:p>
          <a:p>
            <a:r>
              <a:rPr lang="ru-RU" sz="1200" dirty="0"/>
              <a:t>3. Умение педагогов организовать обучение в совмещенных классах, применяя различные виды деятельности на уроках. Тщательное продумывание организации самостоятельной работы.</a:t>
            </a:r>
          </a:p>
          <a:p>
            <a:r>
              <a:rPr lang="ru-RU" sz="1200" dirty="0"/>
              <a:t>4. Продуктивное взаимодействие семьи и школы,  способствующее благополучию и успеваемости ученика.</a:t>
            </a:r>
          </a:p>
          <a:p>
            <a:pPr marL="0" indent="0">
              <a:buNone/>
            </a:pPr>
            <a:r>
              <a:rPr lang="ru-RU" sz="1200" dirty="0"/>
              <a:t>     5. Своевременное выявление образовавшихся пробелов в знаниях и организация ликвидации их. </a:t>
            </a:r>
          </a:p>
          <a:p>
            <a:pPr marL="0" indent="0">
              <a:buNone/>
            </a:pPr>
            <a:r>
              <a:rPr lang="ru-RU" sz="1200" dirty="0"/>
              <a:t>  6. Посещение администрацией уроков. </a:t>
            </a:r>
            <a:r>
              <a:rPr lang="ru-RU" sz="1200" dirty="0" err="1"/>
              <a:t>Взаимопосещение</a:t>
            </a:r>
            <a:r>
              <a:rPr lang="ru-RU" sz="1200" dirty="0"/>
              <a:t>.</a:t>
            </a:r>
            <a:endParaRPr lang="ru-KZ" sz="1200" dirty="0"/>
          </a:p>
        </p:txBody>
      </p:sp>
    </p:spTree>
    <p:extLst>
      <p:ext uri="{BB962C8B-B14F-4D97-AF65-F5344CB8AC3E}">
        <p14:creationId xmlns:p14="http://schemas.microsoft.com/office/powerpoint/2010/main" val="23477395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438</TotalTime>
  <Words>540</Words>
  <Application>Microsoft Office PowerPoint</Application>
  <PresentationFormat>Широкоэкранный</PresentationFormat>
  <Paragraphs>110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КГУ «Общеобразовательная школа №22» отдела образования Осакаровского района  управления образования Карагандинской области </vt:lpstr>
      <vt:lpstr>Презентация PowerPoint</vt:lpstr>
      <vt:lpstr>Презентация PowerPoint</vt:lpstr>
      <vt:lpstr>Сравнительный график</vt:lpstr>
      <vt:lpstr>              Управленческое решение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внутришкольного контроля</dc:title>
  <dc:creator>А</dc:creator>
  <cp:lastModifiedBy>Okushy</cp:lastModifiedBy>
  <cp:revision>40</cp:revision>
  <cp:lastPrinted>2023-11-16T07:51:21Z</cp:lastPrinted>
  <dcterms:created xsi:type="dcterms:W3CDTF">2023-09-19T05:26:13Z</dcterms:created>
  <dcterms:modified xsi:type="dcterms:W3CDTF">2023-11-16T08:50:13Z</dcterms:modified>
</cp:coreProperties>
</file>