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62" r:id="rId2"/>
    <p:sldId id="263" r:id="rId3"/>
    <p:sldId id="265" r:id="rId4"/>
    <p:sldId id="266" r:id="rId5"/>
    <p:sldId id="264" r:id="rId6"/>
    <p:sldId id="267" r:id="rId7"/>
    <p:sldId id="261" r:id="rId8"/>
    <p:sldId id="257" r:id="rId9"/>
    <p:sldId id="268" r:id="rId10"/>
    <p:sldId id="269" r:id="rId11"/>
    <p:sldId id="270"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50" d="100"/>
          <a:sy n="150" d="100"/>
        </p:scale>
        <p:origin x="-504"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6E499C-71CA-4118-97AC-CAF41291BC67}" type="datetimeFigureOut">
              <a:rPr lang="" smtClean="0"/>
              <a:t>11/20/2023</a:t>
            </a:fld>
            <a:endParaRPr lang=""/>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36C97E-0131-44A1-B366-BA2E4D2A4CAC}" type="slidenum">
              <a:rPr lang="" smtClean="0"/>
              <a:t>‹#›</a:t>
            </a:fld>
            <a:endParaRPr lang=""/>
          </a:p>
        </p:txBody>
      </p:sp>
    </p:spTree>
    <p:extLst>
      <p:ext uri="{BB962C8B-B14F-4D97-AF65-F5344CB8AC3E}">
        <p14:creationId xmlns:p14="http://schemas.microsoft.com/office/powerpoint/2010/main" val="292151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
          </a:p>
        </p:txBody>
      </p:sp>
      <p:sp>
        <p:nvSpPr>
          <p:cNvPr id="4" name="Номер слайда 3"/>
          <p:cNvSpPr>
            <a:spLocks noGrp="1"/>
          </p:cNvSpPr>
          <p:nvPr>
            <p:ph type="sldNum" sz="quarter" idx="10"/>
          </p:nvPr>
        </p:nvSpPr>
        <p:spPr/>
        <p:txBody>
          <a:bodyPr/>
          <a:lstStyle/>
          <a:p>
            <a:fld id="{3536C97E-0131-44A1-B366-BA2E4D2A4CAC}" type="slidenum">
              <a:rPr lang="" smtClean="0"/>
              <a:t>6</a:t>
            </a:fld>
            <a:endParaRPr lang=""/>
          </a:p>
        </p:txBody>
      </p:sp>
    </p:spTree>
    <p:extLst>
      <p:ext uri="{BB962C8B-B14F-4D97-AF65-F5344CB8AC3E}">
        <p14:creationId xmlns:p14="http://schemas.microsoft.com/office/powerpoint/2010/main" val="31954075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11/20/2023</a:t>
            </a:fld>
            <a:endParaRPr lang="en-US"/>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11/20/2023</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11/20/2023</a:t>
            </a:fld>
            <a:endParaRPr lang="en-US"/>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en-US"/>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D8BD707-D9CF-40AE-B4C6-C98DA3205C09}" type="datetimeFigureOut">
              <a:rPr lang="en-US" smtClean="0"/>
              <a:pPr/>
              <a:t>11/20/2023</a:t>
            </a:fld>
            <a:endParaRPr lang="en-US"/>
          </a:p>
        </p:txBody>
      </p:sp>
      <p:sp>
        <p:nvSpPr>
          <p:cNvPr id="5" name="Нижний колонтитул 4"/>
          <p:cNvSpPr>
            <a:spLocks noGrp="1"/>
          </p:cNvSpPr>
          <p:nvPr>
            <p:ph type="ftr" sz="quarter" idx="11"/>
          </p:nvPr>
        </p:nvSpPr>
        <p:spPr/>
        <p:txBody>
          <a:bodyPr/>
          <a:lstStyle>
            <a:extLst/>
          </a:lstStyle>
          <a:p>
            <a:endParaRPr lang="en-US"/>
          </a:p>
        </p:txBody>
      </p:sp>
      <p:sp>
        <p:nvSpPr>
          <p:cNvPr id="6" name="Номер слайда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11/20/2023</a:t>
            </a:fld>
            <a:endParaRPr lang="en-US"/>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Номер слайда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11/20/2023</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D8BD707-D9CF-40AE-B4C6-C98DA3205C09}" type="datetimeFigureOut">
              <a:rPr lang="en-US" smtClean="0"/>
              <a:pPr/>
              <a:t>11/20/2023</a:t>
            </a:fld>
            <a:endParaRPr lang="en-US"/>
          </a:p>
        </p:txBody>
      </p:sp>
      <p:sp>
        <p:nvSpPr>
          <p:cNvPr id="8" name="Нижний колонтитул 7"/>
          <p:cNvSpPr>
            <a:spLocks noGrp="1"/>
          </p:cNvSpPr>
          <p:nvPr>
            <p:ph type="ftr" sz="quarter" idx="11"/>
          </p:nvPr>
        </p:nvSpPr>
        <p:spPr/>
        <p:txBody>
          <a:bodyPr/>
          <a:lstStyle>
            <a:extLst/>
          </a:lstStyle>
          <a:p>
            <a:endParaRPr lang="en-US"/>
          </a:p>
        </p:txBody>
      </p:sp>
      <p:sp>
        <p:nvSpPr>
          <p:cNvPr id="9" name="Номер слайда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D8BD707-D9CF-40AE-B4C6-C98DA3205C09}" type="datetimeFigureOut">
              <a:rPr lang="en-US" smtClean="0"/>
              <a:pPr/>
              <a:t>11/20/2023</a:t>
            </a:fld>
            <a:endParaRPr lang="en-US"/>
          </a:p>
        </p:txBody>
      </p:sp>
      <p:sp>
        <p:nvSpPr>
          <p:cNvPr id="4" name="Нижний колонтитул 3"/>
          <p:cNvSpPr>
            <a:spLocks noGrp="1"/>
          </p:cNvSpPr>
          <p:nvPr>
            <p:ph type="ftr" sz="quarter" idx="11"/>
          </p:nvPr>
        </p:nvSpPr>
        <p:spPr/>
        <p:txBody>
          <a:bodyPr/>
          <a:lstStyle>
            <a:extLst/>
          </a:lstStyle>
          <a:p>
            <a:endParaRPr lang="en-US"/>
          </a:p>
        </p:txBody>
      </p:sp>
      <p:sp>
        <p:nvSpPr>
          <p:cNvPr id="5" name="Номер слайда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11/20/2023</a:t>
            </a:fld>
            <a:endParaRPr lang="en-US"/>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en-US"/>
          </a:p>
        </p:txBody>
      </p:sp>
      <p:sp>
        <p:nvSpPr>
          <p:cNvPr id="4" name="Номер слайда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D8BD707-D9CF-40AE-B4C6-C98DA3205C09}" type="datetimeFigureOut">
              <a:rPr lang="en-US" smtClean="0"/>
              <a:pPr/>
              <a:t>11/20/2023</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1D8BD707-D9CF-40AE-B4C6-C98DA3205C09}" type="datetimeFigureOut">
              <a:rPr lang="en-US" smtClean="0"/>
              <a:pPr/>
              <a:t>11/20/2023</a:t>
            </a:fld>
            <a:endParaRPr lang="en-US"/>
          </a:p>
        </p:txBody>
      </p:sp>
      <p:sp>
        <p:nvSpPr>
          <p:cNvPr id="6" name="Нижний колонтитул 5"/>
          <p:cNvSpPr>
            <a:spLocks noGrp="1"/>
          </p:cNvSpPr>
          <p:nvPr>
            <p:ph type="ftr" sz="quarter" idx="11"/>
          </p:nvPr>
        </p:nvSpPr>
        <p:spPr/>
        <p:txBody>
          <a:bodyPr/>
          <a:lstStyle>
            <a:extLst/>
          </a:lstStyle>
          <a:p>
            <a:endParaRPr lang="en-US"/>
          </a:p>
        </p:txBody>
      </p:sp>
      <p:sp>
        <p:nvSpPr>
          <p:cNvPr id="7" name="Номер слайда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11/20/2023</a:t>
            </a:fld>
            <a:endParaRPr lang="en-US"/>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kgkp_balgyn@mail.ru"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kgkp_balgyn@mail.ru"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err="1" smtClean="0">
                <a:solidFill>
                  <a:srgbClr val="002060"/>
                </a:solidFill>
                <a:latin typeface="Times New Roman" pitchFamily="18" charset="0"/>
                <a:cs typeface="Times New Roman" pitchFamily="18" charset="0"/>
              </a:rPr>
              <a:t>назар</a:t>
            </a:r>
            <a:r>
              <a:rPr lang="ru-RU" b="1" dirty="0" smtClean="0">
                <a:solidFill>
                  <a:srgbClr val="002060"/>
                </a:solidFill>
                <a:latin typeface="Times New Roman" pitchFamily="18" charset="0"/>
                <a:cs typeface="Times New Roman" pitchFamily="18" charset="0"/>
              </a:rPr>
              <a:t> </a:t>
            </a:r>
            <a:r>
              <a:rPr lang="ru-RU" b="1" dirty="0" err="1" smtClean="0">
                <a:solidFill>
                  <a:srgbClr val="002060"/>
                </a:solidFill>
                <a:latin typeface="Times New Roman" pitchFamily="18" charset="0"/>
                <a:cs typeface="Times New Roman" pitchFamily="18" charset="0"/>
              </a:rPr>
              <a:t>аударыңыз </a:t>
            </a:r>
            <a:r>
              <a:rPr lang="ru-RU" b="1" dirty="0" smtClean="0">
                <a:solidFill>
                  <a:srgbClr val="002060"/>
                </a:solidFill>
                <a:latin typeface="Times New Roman" pitchFamily="18" charset="0"/>
                <a:cs typeface="Times New Roman" pitchFamily="18" charset="0"/>
              </a:rPr>
              <a:t>бос </a:t>
            </a:r>
            <a:r>
              <a:rPr lang="ru-RU" b="1" dirty="0" err="1" smtClean="0">
                <a:solidFill>
                  <a:srgbClr val="002060"/>
                </a:solidFill>
                <a:latin typeface="Times New Roman" pitchFamily="18" charset="0"/>
                <a:cs typeface="Times New Roman" pitchFamily="18" charset="0"/>
              </a:rPr>
              <a:t>орындар</a:t>
            </a:r>
            <a:r>
              <a:rPr lang="ru-RU" b="1" dirty="0" smtClean="0">
                <a:solidFill>
                  <a:srgbClr val="002060"/>
                </a:solidFill>
                <a:latin typeface="Times New Roman" pitchFamily="18" charset="0"/>
                <a:cs typeface="Times New Roman" pitchFamily="18" charset="0"/>
              </a:rPr>
              <a:t>!</a:t>
            </a:r>
            <a:endParaRPr lang="ru-RU" b="1" dirty="0">
              <a:solidFill>
                <a:srgbClr val="00206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20000"/>
          </a:bodyPr>
          <a:lstStyle/>
          <a:p>
            <a:pPr marL="0" indent="0" algn="ctr">
              <a:buNone/>
            </a:pPr>
            <a:r>
              <a:rPr lang="kk-KZ" sz="3300" b="1" dirty="0">
                <a:solidFill>
                  <a:srgbClr val="002060"/>
                </a:solidFill>
                <a:latin typeface="Times New Roman" panose="02020603050405020304" pitchFamily="18" charset="0"/>
                <a:cs typeface="Times New Roman" panose="02020603050405020304" pitchFamily="18" charset="0"/>
              </a:rPr>
              <a:t>Азаматтық қызметшінің бос лауазымына</a:t>
            </a:r>
            <a:endParaRPr lang="kk-KZ" sz="3300" dirty="0">
              <a:solidFill>
                <a:srgbClr val="002060"/>
              </a:solidFill>
              <a:latin typeface="Times New Roman" panose="02020603050405020304" pitchFamily="18" charset="0"/>
              <a:cs typeface="Times New Roman" panose="02020603050405020304" pitchFamily="18" charset="0"/>
            </a:endParaRPr>
          </a:p>
          <a:p>
            <a:pPr marL="0" indent="0" algn="ctr">
              <a:buNone/>
            </a:pPr>
            <a:r>
              <a:rPr lang="kk-KZ" sz="3300" b="1" dirty="0">
                <a:solidFill>
                  <a:srgbClr val="002060"/>
                </a:solidFill>
                <a:latin typeface="Times New Roman" panose="02020603050405020304" pitchFamily="18" charset="0"/>
                <a:cs typeface="Times New Roman" panose="02020603050405020304" pitchFamily="18" charset="0"/>
              </a:rPr>
              <a:t>орналасуға конкурс туралы хабарландыру</a:t>
            </a:r>
            <a:endParaRPr lang="kk-KZ" sz="3300"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kk-KZ" b="1"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Кәсіпорынның атауы:</a:t>
            </a:r>
            <a:r>
              <a:rPr lang="kk-KZ" dirty="0" smtClean="0">
                <a:solidFill>
                  <a:srgbClr val="002060"/>
                </a:solidFill>
                <a:latin typeface="Times New Roman" pitchFamily="18" charset="0"/>
                <a:cs typeface="Times New Roman" pitchFamily="18" charset="0"/>
              </a:rPr>
              <a:t> Қарағанды ​​облысы білім басқармасының Саран қаласы білім бөлімінің «Балғын» балабақшасы» коммуналдық мемлекеттік қазыналық кәсіпорны</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Заңды мекен-жайы:</a:t>
            </a:r>
            <a:r>
              <a:rPr lang="kk-KZ" dirty="0" smtClean="0">
                <a:solidFill>
                  <a:srgbClr val="002060"/>
                </a:solidFill>
                <a:latin typeface="Times New Roman" pitchFamily="18" charset="0"/>
                <a:cs typeface="Times New Roman" pitchFamily="18" charset="0"/>
              </a:rPr>
              <a:t> Қарағанды ​​облысы, Саран қаласы, Абай көшесі, 19 үй.</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Заңды мекен-жайы:</a:t>
            </a:r>
            <a:r>
              <a:rPr lang="kk-KZ" dirty="0" smtClean="0">
                <a:solidFill>
                  <a:srgbClr val="002060"/>
                </a:solidFill>
                <a:latin typeface="Times New Roman" pitchFamily="18" charset="0"/>
                <a:cs typeface="Times New Roman" pitchFamily="18" charset="0"/>
              </a:rPr>
              <a:t> Қарағанды ​​облысы, Саран қаласы, Абай көшесі, 19 үй.</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Анықтама үшін телефон:</a:t>
            </a:r>
            <a:r>
              <a:rPr lang="kk-KZ" dirty="0" smtClean="0">
                <a:solidFill>
                  <a:srgbClr val="002060"/>
                </a:solidFill>
                <a:latin typeface="Times New Roman" pitchFamily="18" charset="0"/>
                <a:cs typeface="Times New Roman" pitchFamily="18" charset="0"/>
              </a:rPr>
              <a:t> 8(72137)50218, 8(72137)57212</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Электрондық пошта мекен-жайы:</a:t>
            </a:r>
            <a:r>
              <a:rPr lang="kk-KZ" dirty="0" smtClean="0">
                <a:solidFill>
                  <a:srgbClr val="002060"/>
                </a:solidFill>
                <a:latin typeface="Times New Roman" pitchFamily="18" charset="0"/>
                <a:cs typeface="Times New Roman" pitchFamily="18" charset="0"/>
              </a:rPr>
              <a:t> kgkp_balgyn@mail.ru</a:t>
            </a:r>
            <a:endParaRPr lang="ru-RU" dirty="0" smtClean="0">
              <a:solidFill>
                <a:srgbClr val="002060"/>
              </a:solidFill>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0"/>
            <a:ext cx="7924800" cy="6172200"/>
          </a:xfrm>
        </p:spPr>
        <p:txBody>
          <a:bodyPr>
            <a:normAutofit lnSpcReduction="10000"/>
          </a:bodyPr>
          <a:lstStyle/>
          <a:p>
            <a:pPr marL="0" indent="0" algn="ctr">
              <a:buNone/>
            </a:pPr>
            <a:r>
              <a:rPr lang="ru-RU" sz="2000" b="1" dirty="0">
                <a:solidFill>
                  <a:srgbClr val="002060"/>
                </a:solidFill>
                <a:latin typeface="Times New Roman" panose="02020603050405020304" pitchFamily="18" charset="0"/>
                <a:cs typeface="Times New Roman" panose="02020603050405020304" pitchFamily="18" charset="0"/>
              </a:rPr>
              <a:t>Основные требования к участникам конкурса, в соответствии с квалификационными требованиями:</a:t>
            </a:r>
            <a:endParaRPr lang="ru-RU" sz="2000" dirty="0">
              <a:solidFill>
                <a:srgbClr val="002060"/>
              </a:solidFill>
              <a:latin typeface="Times New Roman" panose="02020603050405020304" pitchFamily="18" charset="0"/>
              <a:cs typeface="Times New Roman" panose="02020603050405020304" pitchFamily="18" charset="0"/>
            </a:endParaRPr>
          </a:p>
          <a:p>
            <a:r>
              <a:rPr lang="ru-RU" sz="2000" dirty="0">
                <a:solidFill>
                  <a:srgbClr val="002060"/>
                </a:solidFill>
                <a:latin typeface="Times New Roman" panose="02020603050405020304" pitchFamily="18" charset="0"/>
                <a:cs typeface="Times New Roman" panose="02020603050405020304" pitchFamily="18" charset="0"/>
              </a:rPr>
              <a:t>Педагог (без категории): имеет педагогическое профессиональное образования  по соответствующему профилю или иной документ, подтверждающий педагогическую переподготовку или техническое и профессиональное образование по соответствующему профилю, без предъявления требований к стажу работы.</a:t>
            </a:r>
          </a:p>
          <a:p>
            <a:pPr marL="0" indent="0" algn="ctr">
              <a:buNone/>
            </a:pPr>
            <a:r>
              <a:rPr lang="ru-RU" sz="2000" b="1" dirty="0">
                <a:solidFill>
                  <a:srgbClr val="002060"/>
                </a:solidFill>
                <a:latin typeface="Times New Roman" panose="02020603050405020304" pitchFamily="18" charset="0"/>
                <a:cs typeface="Times New Roman" panose="02020603050405020304" pitchFamily="18" charset="0"/>
              </a:rPr>
              <a:t>Должен знать</a:t>
            </a:r>
            <a:r>
              <a:rPr lang="ru-RU" sz="2000" dirty="0">
                <a:solidFill>
                  <a:srgbClr val="002060"/>
                </a:solidFill>
                <a:latin typeface="Times New Roman" panose="02020603050405020304" pitchFamily="18" charset="0"/>
                <a:cs typeface="Times New Roman" panose="02020603050405020304" pitchFamily="18" charset="0"/>
              </a:rPr>
              <a:t>: </a:t>
            </a:r>
          </a:p>
          <a:p>
            <a:r>
              <a:rPr lang="ru-RU" sz="2000" dirty="0">
                <a:solidFill>
                  <a:srgbClr val="002060"/>
                </a:solidFill>
                <a:latin typeface="Times New Roman" panose="02020603050405020304" pitchFamily="18" charset="0"/>
                <a:cs typeface="Times New Roman" panose="02020603050405020304" pitchFamily="18" charset="0"/>
              </a:rPr>
              <a:t>Конституцию Республики Казахстан, Трудовой кодекс Республики Казахстан, Законы Республики Казахстан «Об образовании», «О правах ребенка в Республике Казахстан», «О языках в Республике Казахстан», «О борьбе с коррупцией» и другие нормативные правовые акты Республики Казахстан, определяющие направления и перспективы образования;</a:t>
            </a:r>
          </a:p>
          <a:p>
            <a:r>
              <a:rPr lang="ru-RU" sz="2000" dirty="0">
                <a:solidFill>
                  <a:srgbClr val="002060"/>
                </a:solidFill>
                <a:latin typeface="Times New Roman" panose="02020603050405020304" pitchFamily="18" charset="0"/>
                <a:cs typeface="Times New Roman" panose="02020603050405020304" pitchFamily="18" charset="0"/>
              </a:rPr>
              <a:t>Психологию и педагогику, правила оказания первой помощи, оказания доврачебной медицинской помощи, правила по безопасности и охране труда, санитарные правила;</a:t>
            </a:r>
          </a:p>
          <a:p>
            <a:r>
              <a:rPr lang="ru-RU" sz="2000" dirty="0">
                <a:solidFill>
                  <a:srgbClr val="002060"/>
                </a:solidFill>
                <a:latin typeface="Times New Roman" panose="02020603050405020304" pitchFamily="18" charset="0"/>
                <a:cs typeface="Times New Roman" panose="02020603050405020304" pitchFamily="18" charset="0"/>
              </a:rPr>
              <a:t>Нормативно правовые документы по организации дошкольного воспитания </a:t>
            </a:r>
            <a:r>
              <a:rPr lang="ru-RU" sz="2000" dirty="0" smtClean="0">
                <a:solidFill>
                  <a:srgbClr val="002060"/>
                </a:solidFill>
                <a:latin typeface="Times New Roman" panose="02020603050405020304" pitchFamily="18" charset="0"/>
                <a:cs typeface="Times New Roman" panose="02020603050405020304" pitchFamily="18" charset="0"/>
              </a:rPr>
              <a:t>и обучения</a:t>
            </a:r>
            <a:r>
              <a:rPr lang="ru-RU" sz="2000" dirty="0">
                <a:solidFill>
                  <a:srgbClr val="002060"/>
                </a:solidFill>
                <a:latin typeface="Times New Roman" panose="02020603050405020304" pitchFamily="18" charset="0"/>
                <a:cs typeface="Times New Roman" panose="02020603050405020304" pitchFamily="18" charset="0"/>
              </a:rPr>
              <a:t>:</a:t>
            </a:r>
          </a:p>
          <a:p>
            <a:pPr marL="0" indent="0">
              <a:buNone/>
            </a:pPr>
            <a:endParaRPr lang="ru-RU" sz="6400" dirty="0" smtClean="0">
              <a:solidFill>
                <a:srgbClr val="002060"/>
              </a:solidFill>
              <a:latin typeface="Times New Roman" pitchFamily="18" charset="0"/>
              <a:cs typeface="Times New Roman" pitchFamily="18" charset="0"/>
            </a:endParaRPr>
          </a:p>
          <a:p>
            <a:endParaRPr lang="ru-RU" dirty="0">
              <a:solidFill>
                <a:srgbClr val="002060"/>
              </a:solidFill>
            </a:endParaRPr>
          </a:p>
        </p:txBody>
      </p:sp>
    </p:spTree>
    <p:extLst>
      <p:ext uri="{BB962C8B-B14F-4D97-AF65-F5344CB8AC3E}">
        <p14:creationId xmlns:p14="http://schemas.microsoft.com/office/powerpoint/2010/main" val="1191763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0"/>
            <a:ext cx="7924800" cy="6172200"/>
          </a:xfrm>
        </p:spPr>
        <p:txBody>
          <a:bodyPr>
            <a:normAutofit fontScale="92500" lnSpcReduction="10000"/>
          </a:bodyPr>
          <a:lstStyle/>
          <a:p>
            <a:pPr marL="0" indent="0" algn="ctr">
              <a:buNone/>
            </a:pPr>
            <a:r>
              <a:rPr lang="ru-RU" sz="1700" b="1" dirty="0">
                <a:solidFill>
                  <a:srgbClr val="002060"/>
                </a:solidFill>
                <a:latin typeface="Times New Roman" panose="02020603050405020304" pitchFamily="18" charset="0"/>
                <a:cs typeface="Times New Roman" panose="02020603050405020304" pitchFamily="18" charset="0"/>
              </a:rPr>
              <a:t>Срок приема документов</a:t>
            </a:r>
            <a:r>
              <a:rPr lang="ru-RU" sz="1700" dirty="0">
                <a:solidFill>
                  <a:srgbClr val="002060"/>
                </a:solidFill>
                <a:latin typeface="Times New Roman" panose="02020603050405020304" pitchFamily="18" charset="0"/>
                <a:cs typeface="Times New Roman" panose="02020603050405020304" pitchFamily="18" charset="0"/>
              </a:rPr>
              <a:t>: </a:t>
            </a:r>
          </a:p>
          <a:p>
            <a:r>
              <a:rPr lang="ru-RU" sz="1400" dirty="0">
                <a:solidFill>
                  <a:srgbClr val="002060"/>
                </a:solidFill>
                <a:latin typeface="Times New Roman" panose="02020603050405020304" pitchFamily="18" charset="0"/>
                <a:cs typeface="Times New Roman" panose="02020603050405020304" pitchFamily="18" charset="0"/>
              </a:rPr>
              <a:t>Дата начала приема документов: с </a:t>
            </a:r>
            <a:r>
              <a:rPr lang="ru-RU" sz="1400" dirty="0" smtClean="0">
                <a:solidFill>
                  <a:srgbClr val="002060"/>
                </a:solidFill>
                <a:latin typeface="Times New Roman" panose="02020603050405020304" pitchFamily="18" charset="0"/>
                <a:cs typeface="Times New Roman" panose="02020603050405020304" pitchFamily="18" charset="0"/>
              </a:rPr>
              <a:t>21.11.2023 </a:t>
            </a:r>
            <a:r>
              <a:rPr lang="ru-RU" sz="1400" dirty="0">
                <a:solidFill>
                  <a:srgbClr val="002060"/>
                </a:solidFill>
                <a:latin typeface="Times New Roman" panose="02020603050405020304" pitchFamily="18" charset="0"/>
                <a:cs typeface="Times New Roman" panose="02020603050405020304" pitchFamily="18" charset="0"/>
              </a:rPr>
              <a:t>г. </a:t>
            </a:r>
          </a:p>
          <a:p>
            <a:r>
              <a:rPr lang="ru-RU" sz="1400" dirty="0">
                <a:solidFill>
                  <a:srgbClr val="002060"/>
                </a:solidFill>
                <a:latin typeface="Times New Roman" panose="02020603050405020304" pitchFamily="18" charset="0"/>
                <a:cs typeface="Times New Roman" panose="02020603050405020304" pitchFamily="18" charset="0"/>
              </a:rPr>
              <a:t> Дата окончания  приема документов: </a:t>
            </a:r>
            <a:r>
              <a:rPr lang="ru-RU" sz="1400" dirty="0" smtClean="0">
                <a:solidFill>
                  <a:srgbClr val="002060"/>
                </a:solidFill>
                <a:latin typeface="Times New Roman" panose="02020603050405020304" pitchFamily="18" charset="0"/>
                <a:cs typeface="Times New Roman" panose="02020603050405020304" pitchFamily="18" charset="0"/>
              </a:rPr>
              <a:t>04.12.2023 </a:t>
            </a:r>
            <a:r>
              <a:rPr lang="ru-RU" sz="1400" dirty="0">
                <a:solidFill>
                  <a:srgbClr val="002060"/>
                </a:solidFill>
                <a:latin typeface="Times New Roman" panose="02020603050405020304" pitchFamily="18" charset="0"/>
                <a:cs typeface="Times New Roman" panose="02020603050405020304" pitchFamily="18" charset="0"/>
              </a:rPr>
              <a:t>г.</a:t>
            </a:r>
          </a:p>
          <a:p>
            <a:pPr marL="0" indent="0" algn="ctr">
              <a:buNone/>
            </a:pPr>
            <a:r>
              <a:rPr lang="ru-RU" sz="1700" b="1" dirty="0">
                <a:solidFill>
                  <a:srgbClr val="002060"/>
                </a:solidFill>
                <a:latin typeface="Times New Roman" panose="02020603050405020304" pitchFamily="18" charset="0"/>
                <a:cs typeface="Times New Roman" panose="02020603050405020304" pitchFamily="18" charset="0"/>
              </a:rPr>
              <a:t>Перечень документов</a:t>
            </a:r>
            <a:r>
              <a:rPr lang="ru-RU" sz="1700" dirty="0">
                <a:solidFill>
                  <a:srgbClr val="002060"/>
                </a:solidFill>
                <a:latin typeface="Times New Roman" panose="02020603050405020304" pitchFamily="18" charset="0"/>
                <a:cs typeface="Times New Roman" panose="02020603050405020304" pitchFamily="18" charset="0"/>
              </a:rPr>
              <a:t>:  </a:t>
            </a:r>
          </a:p>
          <a:p>
            <a:r>
              <a:rPr lang="ru-RU" sz="1400" dirty="0">
                <a:solidFill>
                  <a:srgbClr val="002060"/>
                </a:solidFill>
                <a:latin typeface="Times New Roman" panose="02020603050405020304" pitchFamily="18" charset="0"/>
                <a:cs typeface="Times New Roman" panose="02020603050405020304" pitchFamily="18" charset="0"/>
              </a:rPr>
              <a:t>     1) заявление об участии в конкурсе с указанием перечня прилагаемых документов;</a:t>
            </a:r>
          </a:p>
          <a:p>
            <a:r>
              <a:rPr lang="ru-RU" sz="1400" dirty="0">
                <a:solidFill>
                  <a:srgbClr val="002060"/>
                </a:solidFill>
                <a:latin typeface="Times New Roman" panose="02020603050405020304" pitchFamily="18" charset="0"/>
                <a:cs typeface="Times New Roman" panose="02020603050405020304" pitchFamily="18" charset="0"/>
              </a:rPr>
              <a:t>      2) документ, удостоверяющий личность либо электронный документ из сервиса цифровых документов (для идентификации);</a:t>
            </a:r>
          </a:p>
          <a:p>
            <a:r>
              <a:rPr lang="ru-RU" sz="1400" dirty="0">
                <a:solidFill>
                  <a:srgbClr val="002060"/>
                </a:solidFill>
                <a:latin typeface="Times New Roman" panose="02020603050405020304" pitchFamily="18" charset="0"/>
                <a:cs typeface="Times New Roman" panose="02020603050405020304" pitchFamily="18" charset="0"/>
              </a:rPr>
              <a:t>      3) заполненный личный листок по учету кадров (с указанием адреса фактического места жительства и контактных телефонов – при наличии);</a:t>
            </a:r>
          </a:p>
          <a:p>
            <a:r>
              <a:rPr lang="ru-RU" sz="1400" dirty="0">
                <a:solidFill>
                  <a:srgbClr val="002060"/>
                </a:solidFill>
                <a:latin typeface="Times New Roman" panose="02020603050405020304" pitchFamily="18" charset="0"/>
                <a:cs typeface="Times New Roman" panose="02020603050405020304" pitchFamily="18" charset="0"/>
              </a:rPr>
              <a:t>      4) копии документов об образовании в соответствии с предъявляемыми к должности квалификационными требованиями, утвержденными Типовыми квалификационными характеристиками педагогов;</a:t>
            </a:r>
          </a:p>
          <a:p>
            <a:r>
              <a:rPr lang="ru-RU" sz="1400" dirty="0">
                <a:solidFill>
                  <a:srgbClr val="002060"/>
                </a:solidFill>
                <a:latin typeface="Times New Roman" panose="02020603050405020304" pitchFamily="18" charset="0"/>
                <a:cs typeface="Times New Roman" panose="02020603050405020304" pitchFamily="18" charset="0"/>
              </a:rPr>
              <a:t>      5) копию документа, подтверждающую трудовую деятельность (при наличии);</a:t>
            </a:r>
          </a:p>
          <a:p>
            <a:r>
              <a:rPr lang="ru-RU" sz="1400" dirty="0">
                <a:solidFill>
                  <a:srgbClr val="002060"/>
                </a:solidFill>
                <a:latin typeface="Times New Roman" panose="02020603050405020304" pitchFamily="18" charset="0"/>
                <a:cs typeface="Times New Roman" panose="02020603050405020304" pitchFamily="18" charset="0"/>
              </a:rPr>
              <a:t>       6) справку о состоянии здоровья по форме, утвержденной приказом исполняющего обязанности Министра здравоохранения Республики Казахстан от 30 октября 2020 года № ҚР ДСМ-175/2020 "Об утверждении форм учетной документации в области здравоохранения" (зарегистрирован в Реестре государственной регистрации нормативных правовых актов под № 21579);</a:t>
            </a:r>
          </a:p>
          <a:p>
            <a:r>
              <a:rPr lang="ru-RU" sz="1400" dirty="0">
                <a:solidFill>
                  <a:srgbClr val="002060"/>
                </a:solidFill>
                <a:latin typeface="Times New Roman" panose="02020603050405020304" pitchFamily="18" charset="0"/>
                <a:cs typeface="Times New Roman" panose="02020603050405020304" pitchFamily="18" charset="0"/>
              </a:rPr>
              <a:t>      7) справку с психоневрологической организации;</a:t>
            </a:r>
          </a:p>
          <a:p>
            <a:r>
              <a:rPr lang="ru-RU" sz="1400" dirty="0">
                <a:solidFill>
                  <a:srgbClr val="002060"/>
                </a:solidFill>
                <a:latin typeface="Times New Roman" panose="02020603050405020304" pitchFamily="18" charset="0"/>
                <a:cs typeface="Times New Roman" panose="02020603050405020304" pitchFamily="18" charset="0"/>
              </a:rPr>
              <a:t>      8) справку с наркологической организации;</a:t>
            </a:r>
          </a:p>
          <a:p>
            <a:r>
              <a:rPr lang="ru-RU" sz="1400" dirty="0">
                <a:solidFill>
                  <a:srgbClr val="002060"/>
                </a:solidFill>
                <a:latin typeface="Times New Roman" panose="02020603050405020304" pitchFamily="18" charset="0"/>
                <a:cs typeface="Times New Roman" panose="02020603050405020304" pitchFamily="18" charset="0"/>
              </a:rPr>
              <a:t>      9) сертификат Национального квалификационного тестирования (далее - НКТ) или удостоверение о наличии квалификационной категории педагога-модератора, педагога-эксперта, педагога-исследователя, педагога-мастера (при наличии);</a:t>
            </a:r>
          </a:p>
          <a:p>
            <a:r>
              <a:rPr lang="ru-RU" sz="1400" dirty="0">
                <a:solidFill>
                  <a:srgbClr val="002060"/>
                </a:solidFill>
                <a:latin typeface="Times New Roman" panose="02020603050405020304" pitchFamily="18" charset="0"/>
                <a:cs typeface="Times New Roman" panose="02020603050405020304" pitchFamily="18" charset="0"/>
              </a:rPr>
              <a:t>       10) заполненный Оценочный лист кандидата на вакантную или временно вакантную должность педагога по форме.</a:t>
            </a:r>
          </a:p>
          <a:p>
            <a:r>
              <a:rPr lang="ru-RU" sz="1400" dirty="0">
                <a:solidFill>
                  <a:srgbClr val="002060"/>
                </a:solidFill>
                <a:latin typeface="Times New Roman" panose="02020603050405020304" pitchFamily="18" charset="0"/>
                <a:cs typeface="Times New Roman" panose="02020603050405020304" pitchFamily="18" charset="0"/>
              </a:rPr>
              <a:t>11) видео презентация для кандидата без стажа продолжительностью не менее 15 минут, с минимальным разрешением 720х480:</a:t>
            </a:r>
          </a:p>
          <a:p>
            <a:endParaRPr lang="ru-RU" sz="6400" dirty="0" smtClean="0">
              <a:solidFill>
                <a:srgbClr val="002060"/>
              </a:solidFill>
              <a:latin typeface="Times New Roman" pitchFamily="18" charset="0"/>
              <a:cs typeface="Times New Roman" pitchFamily="18" charset="0"/>
            </a:endParaRPr>
          </a:p>
          <a:p>
            <a:endParaRPr lang="ru-RU" dirty="0">
              <a:solidFill>
                <a:srgbClr val="002060"/>
              </a:solidFill>
            </a:endParaRPr>
          </a:p>
        </p:txBody>
      </p:sp>
    </p:spTree>
    <p:extLst>
      <p:ext uri="{BB962C8B-B14F-4D97-AF65-F5344CB8AC3E}">
        <p14:creationId xmlns:p14="http://schemas.microsoft.com/office/powerpoint/2010/main" val="1191763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228600"/>
            <a:ext cx="8001000" cy="7232749"/>
          </a:xfrm>
          <a:prstGeom prst="rect">
            <a:avLst/>
          </a:prstGeom>
        </p:spPr>
        <p:txBody>
          <a:bodyPr wrap="square">
            <a:spAutoFit/>
          </a:bodyPr>
          <a:lstStyle/>
          <a:p>
            <a:pPr algn="ctr"/>
            <a:r>
              <a:rPr lang="ru-RU" sz="2400" b="1" dirty="0">
                <a:solidFill>
                  <a:srgbClr val="002060"/>
                </a:solidFill>
                <a:latin typeface="Times New Roman" panose="02020603050405020304" pitchFamily="18" charset="0"/>
                <a:cs typeface="Times New Roman" panose="02020603050405020304" pitchFamily="18" charset="0"/>
              </a:rPr>
              <a:t>Место предоставления документов, контактный телефон и ответственное лицо за организацию проведения конкурса:</a:t>
            </a:r>
            <a:endParaRPr lang="ru-RU" sz="2400" dirty="0">
              <a:solidFill>
                <a:srgbClr val="002060"/>
              </a:solidFill>
              <a:latin typeface="Times New Roman" panose="02020603050405020304" pitchFamily="18" charset="0"/>
              <a:cs typeface="Times New Roman" panose="02020603050405020304" pitchFamily="18" charset="0"/>
            </a:endParaRPr>
          </a:p>
          <a:p>
            <a:r>
              <a:rPr lang="ru-RU" sz="2400" dirty="0">
                <a:solidFill>
                  <a:srgbClr val="002060"/>
                </a:solidFill>
                <a:latin typeface="Times New Roman" panose="02020603050405020304" pitchFamily="18" charset="0"/>
                <a:cs typeface="Times New Roman" panose="02020603050405020304" pitchFamily="18" charset="0"/>
              </a:rPr>
              <a:t>Коммунальное государственное казённое предприятие Ясли-сад «</a:t>
            </a:r>
            <a:r>
              <a:rPr lang="ru-RU" sz="2400" dirty="0" err="1">
                <a:solidFill>
                  <a:srgbClr val="002060"/>
                </a:solidFill>
                <a:latin typeface="Times New Roman" panose="02020603050405020304" pitchFamily="18" charset="0"/>
                <a:cs typeface="Times New Roman" panose="02020603050405020304" pitchFamily="18" charset="0"/>
              </a:rPr>
              <a:t>Балғын</a:t>
            </a:r>
            <a:r>
              <a:rPr lang="ru-RU" sz="2400" dirty="0">
                <a:solidFill>
                  <a:srgbClr val="002060"/>
                </a:solidFill>
                <a:latin typeface="Times New Roman" panose="02020603050405020304" pitchFamily="18" charset="0"/>
                <a:cs typeface="Times New Roman" panose="02020603050405020304" pitchFamily="18" charset="0"/>
              </a:rPr>
              <a:t>» отдела образования города Сарани управления образования Карагандинской </a:t>
            </a:r>
            <a:r>
              <a:rPr lang="ru-RU" sz="2400" dirty="0" smtClean="0">
                <a:solidFill>
                  <a:srgbClr val="002060"/>
                </a:solidFill>
                <a:latin typeface="Times New Roman" panose="02020603050405020304" pitchFamily="18" charset="0"/>
                <a:cs typeface="Times New Roman" panose="02020603050405020304" pitchFamily="18" charset="0"/>
              </a:rPr>
              <a:t>области</a:t>
            </a:r>
          </a:p>
          <a:p>
            <a:endParaRPr lang="ru-RU" sz="2400" dirty="0">
              <a:solidFill>
                <a:srgbClr val="002060"/>
              </a:solidFill>
              <a:latin typeface="Times New Roman" panose="02020603050405020304" pitchFamily="18" charset="0"/>
              <a:cs typeface="Times New Roman" panose="02020603050405020304" pitchFamily="18" charset="0"/>
            </a:endParaRPr>
          </a:p>
          <a:p>
            <a:r>
              <a:rPr lang="ru-RU" sz="2400" b="1" dirty="0">
                <a:solidFill>
                  <a:srgbClr val="002060"/>
                </a:solidFill>
                <a:latin typeface="Times New Roman" panose="02020603050405020304" pitchFamily="18" charset="0"/>
                <a:cs typeface="Times New Roman" panose="02020603050405020304" pitchFamily="18" charset="0"/>
              </a:rPr>
              <a:t>Юридический адрес:</a:t>
            </a:r>
            <a:r>
              <a:rPr lang="ru-RU" sz="2400" dirty="0">
                <a:solidFill>
                  <a:srgbClr val="002060"/>
                </a:solidFill>
                <a:latin typeface="Times New Roman" panose="02020603050405020304" pitchFamily="18" charset="0"/>
                <a:cs typeface="Times New Roman" panose="02020603050405020304" pitchFamily="18" charset="0"/>
              </a:rPr>
              <a:t> Карагандинская область, город Сарань, улица Абая, строение 19, </a:t>
            </a:r>
          </a:p>
          <a:p>
            <a:r>
              <a:rPr lang="ru-RU" sz="2400" b="1" dirty="0">
                <a:solidFill>
                  <a:srgbClr val="002060"/>
                </a:solidFill>
                <a:latin typeface="Times New Roman" panose="02020603050405020304" pitchFamily="18" charset="0"/>
                <a:cs typeface="Times New Roman" panose="02020603050405020304" pitchFamily="18" charset="0"/>
              </a:rPr>
              <a:t>Телефон для справок</a:t>
            </a:r>
            <a:r>
              <a:rPr lang="ru-RU" sz="2400" dirty="0">
                <a:solidFill>
                  <a:srgbClr val="002060"/>
                </a:solidFill>
                <a:latin typeface="Times New Roman" panose="02020603050405020304" pitchFamily="18" charset="0"/>
                <a:cs typeface="Times New Roman" panose="02020603050405020304" pitchFamily="18" charset="0"/>
              </a:rPr>
              <a:t> : 8(72137)50218, 8(72137)57212</a:t>
            </a:r>
          </a:p>
          <a:p>
            <a:r>
              <a:rPr lang="ru-RU" sz="2400" dirty="0">
                <a:solidFill>
                  <a:srgbClr val="002060"/>
                </a:solidFill>
                <a:latin typeface="Times New Roman" panose="02020603050405020304" pitchFamily="18" charset="0"/>
                <a:cs typeface="Times New Roman" panose="02020603050405020304" pitchFamily="18" charset="0"/>
              </a:rPr>
              <a:t> </a:t>
            </a:r>
            <a:r>
              <a:rPr lang="ru-RU" sz="2400" b="1" dirty="0">
                <a:solidFill>
                  <a:srgbClr val="002060"/>
                </a:solidFill>
                <a:latin typeface="Times New Roman" panose="02020603050405020304" pitchFamily="18" charset="0"/>
                <a:cs typeface="Times New Roman" panose="02020603050405020304" pitchFamily="18" charset="0"/>
              </a:rPr>
              <a:t>Адрес электронной почты</a:t>
            </a:r>
            <a:r>
              <a:rPr lang="ru-RU" sz="2400" dirty="0">
                <a:solidFill>
                  <a:srgbClr val="002060"/>
                </a:solidFill>
                <a:latin typeface="Times New Roman" panose="02020603050405020304" pitchFamily="18" charset="0"/>
                <a:cs typeface="Times New Roman" panose="02020603050405020304" pitchFamily="18" charset="0"/>
              </a:rPr>
              <a:t>: </a:t>
            </a:r>
            <a:r>
              <a:rPr lang="ru-RU" sz="2400" u="sng" dirty="0" smtClean="0">
                <a:solidFill>
                  <a:srgbClr val="002060"/>
                </a:solidFill>
                <a:latin typeface="Times New Roman" panose="02020603050405020304" pitchFamily="18" charset="0"/>
                <a:cs typeface="Times New Roman" panose="02020603050405020304" pitchFamily="18" charset="0"/>
                <a:hlinkClick r:id="rId2"/>
              </a:rPr>
              <a:t>kgkp_balgyn@mail.ru</a:t>
            </a:r>
            <a:endParaRPr lang="ru-RU" sz="2400" u="sng" dirty="0" smtClean="0">
              <a:solidFill>
                <a:srgbClr val="002060"/>
              </a:solidFill>
              <a:latin typeface="Times New Roman" panose="02020603050405020304" pitchFamily="18" charset="0"/>
              <a:cs typeface="Times New Roman" panose="02020603050405020304" pitchFamily="18" charset="0"/>
            </a:endParaRPr>
          </a:p>
          <a:p>
            <a:endParaRPr lang="ru-RU" sz="2400" dirty="0">
              <a:solidFill>
                <a:srgbClr val="002060"/>
              </a:solidFill>
              <a:latin typeface="Times New Roman" panose="02020603050405020304" pitchFamily="18" charset="0"/>
              <a:cs typeface="Times New Roman" panose="02020603050405020304" pitchFamily="18" charset="0"/>
            </a:endParaRPr>
          </a:p>
          <a:p>
            <a:r>
              <a:rPr lang="ru-RU" sz="2400" b="1" dirty="0">
                <a:solidFill>
                  <a:srgbClr val="002060"/>
                </a:solidFill>
                <a:latin typeface="Times New Roman" panose="02020603050405020304" pitchFamily="18" charset="0"/>
                <a:cs typeface="Times New Roman" panose="02020603050405020304" pitchFamily="18" charset="0"/>
              </a:rPr>
              <a:t>Ответственная за прием документов</a:t>
            </a:r>
            <a:r>
              <a:rPr lang="ru-RU" sz="2400" dirty="0" smtClean="0">
                <a:solidFill>
                  <a:srgbClr val="002060"/>
                </a:solidFill>
                <a:latin typeface="Times New Roman" panose="02020603050405020304" pitchFamily="18" charset="0"/>
                <a:cs typeface="Times New Roman" panose="02020603050405020304" pitchFamily="18" charset="0"/>
              </a:rPr>
              <a:t>:</a:t>
            </a:r>
          </a:p>
          <a:p>
            <a:r>
              <a:rPr lang="ru-RU" sz="2400" dirty="0" smtClean="0">
                <a:solidFill>
                  <a:srgbClr val="002060"/>
                </a:solidFill>
                <a:latin typeface="Times New Roman" panose="02020603050405020304" pitchFamily="18" charset="0"/>
                <a:cs typeface="Times New Roman" panose="02020603050405020304" pitchFamily="18" charset="0"/>
              </a:rPr>
              <a:t> </a:t>
            </a:r>
            <a:r>
              <a:rPr lang="ru-RU" sz="2400" dirty="0">
                <a:solidFill>
                  <a:srgbClr val="002060"/>
                </a:solidFill>
                <a:latin typeface="Times New Roman" panose="02020603050405020304" pitchFamily="18" charset="0"/>
                <a:cs typeface="Times New Roman" panose="02020603050405020304" pitchFamily="18" charset="0"/>
              </a:rPr>
              <a:t>секретарь конкурсной комиссии:</a:t>
            </a:r>
          </a:p>
          <a:p>
            <a:r>
              <a:rPr lang="ru-RU" sz="2400" dirty="0" err="1">
                <a:solidFill>
                  <a:srgbClr val="002060"/>
                </a:solidFill>
                <a:latin typeface="Times New Roman" panose="02020603050405020304" pitchFamily="18" charset="0"/>
                <a:cs typeface="Times New Roman" panose="02020603050405020304" pitchFamily="18" charset="0"/>
              </a:rPr>
              <a:t>Политанская</a:t>
            </a:r>
            <a:r>
              <a:rPr lang="ru-RU" sz="2400" dirty="0">
                <a:solidFill>
                  <a:srgbClr val="002060"/>
                </a:solidFill>
                <a:latin typeface="Times New Roman" panose="02020603050405020304" pitchFamily="18" charset="0"/>
                <a:cs typeface="Times New Roman" panose="02020603050405020304" pitchFamily="18" charset="0"/>
              </a:rPr>
              <a:t> Екатерина Андреевна</a:t>
            </a:r>
          </a:p>
          <a:p>
            <a:r>
              <a:rPr lang="ru-RU" sz="2400" b="1" dirty="0">
                <a:solidFill>
                  <a:srgbClr val="002060"/>
                </a:solidFill>
                <a:latin typeface="Times New Roman" panose="02020603050405020304" pitchFamily="18" charset="0"/>
                <a:cs typeface="Times New Roman" panose="02020603050405020304" pitchFamily="18" charset="0"/>
              </a:rPr>
              <a:t> </a:t>
            </a:r>
            <a:endParaRPr lang="ru-RU" sz="2400" dirty="0">
              <a:solidFill>
                <a:srgbClr val="002060"/>
              </a:solidFill>
              <a:latin typeface="Times New Roman" panose="02020603050405020304" pitchFamily="18" charset="0"/>
              <a:cs typeface="Times New Roman" panose="02020603050405020304" pitchFamily="18" charset="0"/>
            </a:endParaRPr>
          </a:p>
          <a:p>
            <a:r>
              <a:rPr lang="kk-KZ" sz="1600" dirty="0" smtClean="0"/>
              <a:t> </a:t>
            </a:r>
            <a:endParaRPr lang="ru-RU" sz="1600" dirty="0" smtClean="0"/>
          </a:p>
          <a:p>
            <a:r>
              <a:rPr lang="kk-KZ" sz="1600" dirty="0" smtClean="0"/>
              <a:t> </a:t>
            </a:r>
            <a:endParaRPr lang="ru-RU" sz="1600" dirty="0" smtClean="0"/>
          </a:p>
          <a:p>
            <a:r>
              <a:rPr lang="kk-KZ" sz="1600" dirty="0" smtClean="0"/>
              <a:t> </a:t>
            </a:r>
            <a:endParaRPr lang="ru-RU" sz="1600" dirty="0" smtClean="0"/>
          </a:p>
          <a:p>
            <a:r>
              <a:rPr lang="kk-KZ" sz="1600" dirty="0" smtClean="0"/>
              <a:t> </a:t>
            </a:r>
            <a:endParaRPr lang="ru-RU" sz="1600" dirty="0" smtClean="0"/>
          </a:p>
          <a:p>
            <a:r>
              <a:rPr lang="kk-KZ" sz="1600" dirty="0" smtClean="0"/>
              <a:t> </a:t>
            </a:r>
            <a:endParaRPr lang="ru-RU"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152400"/>
            <a:ext cx="7924800" cy="6553200"/>
          </a:xfrm>
        </p:spPr>
        <p:txBody>
          <a:bodyPr>
            <a:normAutofit fontScale="85000" lnSpcReduction="20000"/>
          </a:bodyPr>
          <a:lstStyle/>
          <a:p>
            <a:pPr marL="0" lvl="0" indent="0" algn="ctr">
              <a:buNone/>
            </a:pPr>
            <a:r>
              <a:rPr lang="kk-KZ" sz="1600" b="1" dirty="0">
                <a:solidFill>
                  <a:srgbClr val="002060"/>
                </a:solidFill>
                <a:latin typeface="Times New Roman" panose="02020603050405020304" pitchFamily="18" charset="0"/>
                <a:cs typeface="Times New Roman" panose="02020603050405020304" pitchFamily="18" charset="0"/>
              </a:rPr>
              <a:t>Негізгі функционалдық міндеттері мен еңбекақы төлеу шарттарының </a:t>
            </a:r>
            <a:endParaRPr lang="kk-KZ" sz="1600" b="1" dirty="0" smtClean="0">
              <a:solidFill>
                <a:srgbClr val="002060"/>
              </a:solidFill>
              <a:latin typeface="Times New Roman" panose="02020603050405020304" pitchFamily="18" charset="0"/>
              <a:cs typeface="Times New Roman" panose="02020603050405020304" pitchFamily="18" charset="0"/>
            </a:endParaRPr>
          </a:p>
          <a:p>
            <a:pPr marL="0" lvl="0" indent="0" algn="ctr">
              <a:buNone/>
            </a:pPr>
            <a:r>
              <a:rPr lang="kk-KZ" sz="1600" b="1" dirty="0" smtClean="0">
                <a:solidFill>
                  <a:srgbClr val="002060"/>
                </a:solidFill>
                <a:latin typeface="Times New Roman" panose="02020603050405020304" pitchFamily="18" charset="0"/>
                <a:cs typeface="Times New Roman" panose="02020603050405020304" pitchFamily="18" charset="0"/>
              </a:rPr>
              <a:t>мөлшері </a:t>
            </a:r>
            <a:r>
              <a:rPr lang="kk-KZ" sz="1600" b="1" dirty="0">
                <a:solidFill>
                  <a:srgbClr val="002060"/>
                </a:solidFill>
                <a:latin typeface="Times New Roman" panose="02020603050405020304" pitchFamily="18" charset="0"/>
                <a:cs typeface="Times New Roman" panose="02020603050405020304" pitchFamily="18" charset="0"/>
              </a:rPr>
              <a:t>көрсетілген бос лауазымның атауы</a:t>
            </a:r>
            <a:r>
              <a:rPr lang="kk-KZ" sz="1600" b="1" dirty="0" smtClean="0">
                <a:solidFill>
                  <a:srgbClr val="002060"/>
                </a:solidFill>
                <a:latin typeface="Times New Roman" panose="02020603050405020304" pitchFamily="18" charset="0"/>
                <a:cs typeface="Times New Roman" panose="02020603050405020304" pitchFamily="18" charset="0"/>
              </a:rPr>
              <a:t>:</a:t>
            </a:r>
          </a:p>
          <a:p>
            <a:pPr marL="0" lvl="0" indent="0">
              <a:buNone/>
            </a:pPr>
            <a:r>
              <a:rPr lang="kk-KZ" sz="1400" dirty="0" smtClean="0">
                <a:solidFill>
                  <a:srgbClr val="002060"/>
                </a:solidFill>
                <a:latin typeface="Times New Roman" panose="02020603050405020304" pitchFamily="18" charset="0"/>
                <a:cs typeface="Times New Roman" panose="02020603050405020304" pitchFamily="18" charset="0"/>
              </a:rPr>
              <a:t>қазақ </a:t>
            </a:r>
            <a:r>
              <a:rPr lang="kk-KZ" sz="1400" dirty="0">
                <a:solidFill>
                  <a:srgbClr val="002060"/>
                </a:solidFill>
                <a:latin typeface="Times New Roman" panose="02020603050405020304" pitchFamily="18" charset="0"/>
                <a:cs typeface="Times New Roman" panose="02020603050405020304" pitchFamily="18" charset="0"/>
              </a:rPr>
              <a:t>тілінде оқытатын </a:t>
            </a:r>
            <a:r>
              <a:rPr lang="kk-KZ" sz="1400" dirty="0" smtClean="0">
                <a:solidFill>
                  <a:srgbClr val="002060"/>
                </a:solidFill>
                <a:latin typeface="Times New Roman" panose="02020603050405020304" pitchFamily="18" charset="0"/>
                <a:cs typeface="Times New Roman" panose="02020603050405020304" pitchFamily="18" charset="0"/>
              </a:rPr>
              <a:t>топтың</a:t>
            </a:r>
            <a:r>
              <a:rPr lang="kk-KZ" sz="1400" dirty="0" smtClean="0"/>
              <a:t> </a:t>
            </a:r>
            <a:r>
              <a:rPr lang="kk-KZ" sz="1400" dirty="0" smtClean="0">
                <a:solidFill>
                  <a:srgbClr val="002060"/>
                </a:solidFill>
                <a:latin typeface="Times New Roman" panose="02020603050405020304" pitchFamily="18" charset="0"/>
                <a:cs typeface="Times New Roman" panose="02020603050405020304" pitchFamily="18" charset="0"/>
              </a:rPr>
              <a:t>тәрбиеші</a:t>
            </a:r>
            <a:r>
              <a:rPr lang="kk-KZ" sz="1400" dirty="0" smtClean="0"/>
              <a:t> </a:t>
            </a:r>
            <a:r>
              <a:rPr lang="kk-KZ" sz="1600" dirty="0" smtClean="0">
                <a:solidFill>
                  <a:srgbClr val="002060"/>
                </a:solidFill>
                <a:latin typeface="Times New Roman" panose="02020603050405020304" pitchFamily="18" charset="0"/>
                <a:cs typeface="Times New Roman" panose="02020603050405020304" pitchFamily="18" charset="0"/>
              </a:rPr>
              <a:t> </a:t>
            </a:r>
            <a:r>
              <a:rPr lang="kk-KZ" sz="1600" dirty="0">
                <a:solidFill>
                  <a:srgbClr val="002060"/>
                </a:solidFill>
                <a:latin typeface="Times New Roman" panose="02020603050405020304" pitchFamily="18" charset="0"/>
                <a:cs typeface="Times New Roman" panose="02020603050405020304" pitchFamily="18" charset="0"/>
              </a:rPr>
              <a:t>– 1 бірлік </a:t>
            </a:r>
            <a:r>
              <a:rPr lang="kk-KZ" sz="1600" dirty="0" smtClean="0">
                <a:solidFill>
                  <a:srgbClr val="002060"/>
                </a:solidFill>
                <a:latin typeface="Times New Roman" panose="02020603050405020304" pitchFamily="18" charset="0"/>
                <a:cs typeface="Times New Roman" panose="02020603050405020304" pitchFamily="18" charset="0"/>
              </a:rPr>
              <a:t>1,125 </a:t>
            </a:r>
            <a:r>
              <a:rPr lang="kk-KZ" sz="1600" dirty="0">
                <a:solidFill>
                  <a:srgbClr val="002060"/>
                </a:solidFill>
                <a:latin typeface="Times New Roman" panose="02020603050405020304" pitchFamily="18" charset="0"/>
                <a:cs typeface="Times New Roman" panose="02020603050405020304" pitchFamily="18" charset="0"/>
              </a:rPr>
              <a:t>ставка бойынша</a:t>
            </a:r>
          </a:p>
          <a:p>
            <a:pPr marL="0" lvl="0" indent="0" algn="ctr">
              <a:buNone/>
            </a:pPr>
            <a:r>
              <a:rPr lang="kk-KZ" sz="1600" b="1" dirty="0">
                <a:solidFill>
                  <a:srgbClr val="002060"/>
                </a:solidFill>
                <a:latin typeface="Times New Roman" panose="02020603050405020304" pitchFamily="18" charset="0"/>
                <a:cs typeface="Times New Roman" panose="02020603050405020304" pitchFamily="18" charset="0"/>
              </a:rPr>
              <a:t>Лауазымдық міндеттері:</a:t>
            </a:r>
            <a:r>
              <a:rPr lang="kk-KZ" sz="1600" dirty="0">
                <a:solidFill>
                  <a:srgbClr val="002060"/>
                </a:solidFill>
                <a:latin typeface="Times New Roman" panose="02020603050405020304" pitchFamily="18" charset="0"/>
                <a:cs typeface="Times New Roman" panose="02020603050405020304" pitchFamily="18" charset="0"/>
              </a:rPr>
              <a:t> </a:t>
            </a:r>
          </a:p>
          <a:p>
            <a:pPr marL="0" indent="0">
              <a:buNone/>
            </a:pPr>
            <a:r>
              <a:rPr lang="kk-KZ" sz="1600" b="1" dirty="0">
                <a:solidFill>
                  <a:srgbClr val="002060"/>
                </a:solidFill>
                <a:latin typeface="Times New Roman" panose="02020603050405020304" pitchFamily="18" charset="0"/>
                <a:cs typeface="Times New Roman" panose="02020603050405020304" pitchFamily="18" charset="0"/>
              </a:rPr>
              <a:t>Мектепке дейінгі білім беру ұйымының тәрбиешісі:</a:t>
            </a:r>
            <a:r>
              <a:rPr lang="kk-KZ" sz="1600" dirty="0">
                <a:solidFill>
                  <a:srgbClr val="002060"/>
                </a:solidFill>
                <a:latin typeface="Times New Roman" panose="02020603050405020304" pitchFamily="18" charset="0"/>
                <a:cs typeface="Times New Roman" panose="02020603050405020304" pitchFamily="18" charset="0"/>
              </a:rPr>
              <a:t> </a:t>
            </a:r>
          </a:p>
          <a:p>
            <a:pPr lvl="0"/>
            <a:r>
              <a:rPr lang="kk-KZ" sz="1600" dirty="0">
                <a:solidFill>
                  <a:srgbClr val="002060"/>
                </a:solidFill>
                <a:latin typeface="Times New Roman" panose="02020603050405020304" pitchFamily="18" charset="0"/>
                <a:cs typeface="Times New Roman" panose="02020603050405020304" pitchFamily="18" charset="0"/>
              </a:rPr>
              <a:t>Балалардың өмірі мен денсаулығын қорғауды қамтамасыз ету, оларды тәрбиелеу мен оқытуда денсаулық сақтау технологияларын қолдану;</a:t>
            </a:r>
          </a:p>
          <a:p>
            <a:pPr lvl="0"/>
            <a:r>
              <a:rPr lang="kk-KZ" sz="1600" dirty="0">
                <a:solidFill>
                  <a:srgbClr val="002060"/>
                </a:solidFill>
                <a:latin typeface="Times New Roman" panose="02020603050405020304" pitchFamily="18" charset="0"/>
                <a:cs typeface="Times New Roman" panose="02020603050405020304" pitchFamily="18" charset="0"/>
              </a:rPr>
              <a:t>Білім берудің мемлекеттік жалпыға міндетті стандартының талаптарына, жас тобындағы мектепке дейінгі тәрбие мен оқытудың үлгілік оқу жоспарына сәйкес ұйымдастырылған оқу іс-әрекетінің кестесіне сәйкес педагогикалық процесті жүзеге асырады;</a:t>
            </a:r>
          </a:p>
          <a:p>
            <a:pPr lvl="0"/>
            <a:r>
              <a:rPr lang="kk-KZ" sz="1600" dirty="0">
                <a:solidFill>
                  <a:srgbClr val="002060"/>
                </a:solidFill>
                <a:latin typeface="Times New Roman" panose="02020603050405020304" pitchFamily="18" charset="0"/>
                <a:cs typeface="Times New Roman" panose="02020603050405020304" pitchFamily="18" charset="0"/>
              </a:rPr>
              <a:t>Режимдік сәттерді (таңертеңгілік қабылдау, таңғы жаттығулар, күндізгі тамақтану, балалардың іс-әрекеттерін (ойын, шығармашылық, танымдық, қимыл-қозғалыс, бейнелеу, еңбек, эксперименттік, өз бетінше және т.б.) серуендеу, күндізгі ұйқы, жеке жұмыс, сауықтыру шараларын ұйымдастырады және өткізеді, пәнді дамытушы орта жасайды;</a:t>
            </a:r>
          </a:p>
          <a:p>
            <a:pPr lvl="0"/>
            <a:r>
              <a:rPr lang="kk-KZ" sz="1600" dirty="0">
                <a:solidFill>
                  <a:srgbClr val="002060"/>
                </a:solidFill>
                <a:latin typeface="Times New Roman" panose="02020603050405020304" pitchFamily="18" charset="0"/>
                <a:cs typeface="Times New Roman" panose="02020603050405020304" pitchFamily="18" charset="0"/>
              </a:rPr>
              <a:t>Балалармен жұмыс істеуде тұлғалық-бағдарлы көзқарасты жүзеге асырады;</a:t>
            </a:r>
          </a:p>
          <a:p>
            <a:pPr lvl="0"/>
            <a:r>
              <a:rPr lang="kk-KZ" sz="1600" dirty="0">
                <a:solidFill>
                  <a:srgbClr val="002060"/>
                </a:solidFill>
                <a:latin typeface="Times New Roman" panose="02020603050405020304" pitchFamily="18" charset="0"/>
                <a:cs typeface="Times New Roman" panose="02020603050405020304" pitchFamily="18" charset="0"/>
              </a:rPr>
              <a:t>Дамуында кемістіктері бар балалармен түзету қызметі саласындағы мамандарға көмек көрсетеді, мектепке дейінгі тәрбие мен оқытудың үлгілік оқу жоспарын, оқу-әдістемелік әдебиеттерді зерделеу негізінде және топ балаларының жеке білім беру қажеттіліктерін ескере отырып, оқу-тәрбие процесін жоспарлайды;</a:t>
            </a:r>
          </a:p>
          <a:p>
            <a:pPr lvl="0"/>
            <a:r>
              <a:rPr lang="kk-KZ" sz="1600" dirty="0">
                <a:solidFill>
                  <a:srgbClr val="002060"/>
                </a:solidFill>
                <a:latin typeface="Times New Roman" panose="02020603050405020304" pitchFamily="18" charset="0"/>
                <a:cs typeface="Times New Roman" panose="02020603050405020304" pitchFamily="18" charset="0"/>
              </a:rPr>
              <a:t>Қол жеткізілген нәтижелерді талдау негізінде оқу-тәрбиелік іс-шараларды жобалайды;</a:t>
            </a:r>
          </a:p>
          <a:p>
            <a:pPr lvl="0"/>
            <a:r>
              <a:rPr lang="kk-KZ" sz="1600" dirty="0">
                <a:solidFill>
                  <a:srgbClr val="002060"/>
                </a:solidFill>
                <a:latin typeface="Times New Roman" panose="02020603050405020304" pitchFamily="18" charset="0"/>
                <a:cs typeface="Times New Roman" panose="02020603050405020304" pitchFamily="18" charset="0"/>
              </a:rPr>
              <a:t>Мектеп табалдырығын аттаған кезде тең бастау мүмкіндіктерін қамтамасыз ету үшін білім беру ортасында ерекше білім беру қажеттіліктері бар балаларды әлеуметтендіруді жүзеге асырады; </a:t>
            </a:r>
          </a:p>
          <a:p>
            <a:pPr lvl="0"/>
            <a:r>
              <a:rPr lang="kk-KZ" sz="1600" dirty="0">
                <a:solidFill>
                  <a:srgbClr val="002060"/>
                </a:solidFill>
                <a:latin typeface="Times New Roman" panose="02020603050405020304" pitchFamily="18" charset="0"/>
                <a:cs typeface="Times New Roman" panose="02020603050405020304" pitchFamily="18" charset="0"/>
              </a:rPr>
              <a:t>Мамандардың ұсыныстарын ескере отырып, ерекше білім беру қажеттіліктері бар әрбір балаға жеке көзқарасты қамтамасыз етеді;</a:t>
            </a:r>
          </a:p>
          <a:p>
            <a:pPr lvl="0"/>
            <a:r>
              <a:rPr lang="kk-KZ" sz="1600" dirty="0">
                <a:solidFill>
                  <a:srgbClr val="002060"/>
                </a:solidFill>
                <a:latin typeface="Times New Roman" panose="02020603050405020304" pitchFamily="18" charset="0"/>
                <a:cs typeface="Times New Roman" panose="02020603050405020304" pitchFamily="18" charset="0"/>
              </a:rPr>
              <a:t>Мектепке дейінгі ұйымда өткізілетін іс-шараларға қатысады (мәжілістер, педагогикалық-әдістемелік кеңестер, конкурстар және т.б.);</a:t>
            </a:r>
          </a:p>
          <a:p>
            <a:pPr lvl="0"/>
            <a:r>
              <a:rPr lang="kk-KZ" sz="1600" dirty="0">
                <a:solidFill>
                  <a:srgbClr val="002060"/>
                </a:solidFill>
                <a:latin typeface="Times New Roman" panose="02020603050405020304" pitchFamily="18" charset="0"/>
                <a:cs typeface="Times New Roman" panose="02020603050405020304" pitchFamily="18" charset="0"/>
              </a:rPr>
              <a:t>Отандық және шетелдік тәжірибені зерделеу негізінде озық тәжірибені зерделеу, жалпылау, тарату және енгізумен айналысады;</a:t>
            </a:r>
          </a:p>
          <a:p>
            <a:pPr lvl="0"/>
            <a:r>
              <a:rPr lang="kk-KZ" sz="1600" dirty="0">
                <a:solidFill>
                  <a:srgbClr val="002060"/>
                </a:solidFill>
                <a:latin typeface="Times New Roman" panose="02020603050405020304" pitchFamily="18" charset="0"/>
                <a:cs typeface="Times New Roman" panose="02020603050405020304" pitchFamily="18" charset="0"/>
              </a:rPr>
              <a:t>Мектеп жасына дейінгі балаларды тәрбиелеу және оқыту мәселелері бойынша ата-аналарға консультациялық көмек көрсетеді.</a:t>
            </a:r>
          </a:p>
          <a:p>
            <a:endParaRPr lang="ru-RU" sz="6400" dirty="0" smtClean="0">
              <a:solidFill>
                <a:srgbClr val="002060"/>
              </a:solidFill>
              <a:latin typeface="Times New Roman" pitchFamily="18" charset="0"/>
              <a:cs typeface="Times New Roman" pitchFamily="18" charset="0"/>
            </a:endParaRPr>
          </a:p>
          <a:p>
            <a:endParaRPr lang="ru-RU"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152400"/>
            <a:ext cx="7924800" cy="6553200"/>
          </a:xfrm>
        </p:spPr>
        <p:txBody>
          <a:bodyPr>
            <a:normAutofit/>
          </a:bodyPr>
          <a:lstStyle/>
          <a:p>
            <a:pPr marL="0" indent="0" algn="ctr">
              <a:buNone/>
            </a:pPr>
            <a:r>
              <a:rPr lang="ru-RU" sz="3600" b="1" dirty="0" err="1">
                <a:solidFill>
                  <a:srgbClr val="002060"/>
                </a:solidFill>
                <a:latin typeface="Times New Roman" panose="02020603050405020304" pitchFamily="18" charset="0"/>
                <a:cs typeface="Times New Roman" panose="02020603050405020304" pitchFamily="18" charset="0"/>
              </a:rPr>
              <a:t>Жалақы</a:t>
            </a:r>
            <a:r>
              <a:rPr lang="ru-RU" sz="3600" b="1" dirty="0">
                <a:solidFill>
                  <a:srgbClr val="002060"/>
                </a:solidFill>
                <a:latin typeface="Times New Roman" panose="02020603050405020304" pitchFamily="18" charset="0"/>
                <a:cs typeface="Times New Roman" panose="02020603050405020304" pitchFamily="18" charset="0"/>
              </a:rPr>
              <a:t> </a:t>
            </a:r>
            <a:r>
              <a:rPr lang="ru-RU" sz="3600" b="1" dirty="0" err="1">
                <a:solidFill>
                  <a:srgbClr val="002060"/>
                </a:solidFill>
                <a:latin typeface="Times New Roman" panose="02020603050405020304" pitchFamily="18" charset="0"/>
                <a:cs typeface="Times New Roman" panose="02020603050405020304" pitchFamily="18" charset="0"/>
              </a:rPr>
              <a:t>мөлшері</a:t>
            </a:r>
            <a:r>
              <a:rPr lang="ru-RU" sz="3600" b="1" dirty="0">
                <a:solidFill>
                  <a:srgbClr val="002060"/>
                </a:solidFill>
                <a:latin typeface="Times New Roman" panose="02020603050405020304" pitchFamily="18" charset="0"/>
                <a:cs typeface="Times New Roman" panose="02020603050405020304" pitchFamily="18" charset="0"/>
              </a:rPr>
              <a:t>:</a:t>
            </a:r>
            <a:endParaRPr lang="ru-RU" sz="3600" dirty="0">
              <a:solidFill>
                <a:srgbClr val="002060"/>
              </a:solidFill>
              <a:latin typeface="Times New Roman" panose="02020603050405020304" pitchFamily="18" charset="0"/>
              <a:cs typeface="Times New Roman" panose="02020603050405020304" pitchFamily="18" charset="0"/>
            </a:endParaRPr>
          </a:p>
          <a:p>
            <a:pPr marL="0" indent="0">
              <a:buNone/>
            </a:pPr>
            <a:endParaRPr lang="ru-RU" sz="6400" dirty="0" smtClean="0">
              <a:solidFill>
                <a:srgbClr val="002060"/>
              </a:solidFill>
              <a:latin typeface="Times New Roman" pitchFamily="18" charset="0"/>
              <a:cs typeface="Times New Roman" pitchFamily="18" charset="0"/>
            </a:endParaRPr>
          </a:p>
          <a:p>
            <a:endParaRPr lang="ru-RU" dirty="0">
              <a:solidFill>
                <a:srgbClr val="002060"/>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541565226"/>
              </p:ext>
            </p:extLst>
          </p:nvPr>
        </p:nvGraphicFramePr>
        <p:xfrm>
          <a:off x="533400" y="990600"/>
          <a:ext cx="7239000" cy="3510760"/>
        </p:xfrm>
        <a:graphic>
          <a:graphicData uri="http://schemas.openxmlformats.org/drawingml/2006/table">
            <a:tbl>
              <a:tblPr firstRow="1" firstCol="1" bandRow="1">
                <a:tableStyleId>{5C22544A-7EE6-4342-B048-85BDC9FD1C3A}</a:tableStyleId>
              </a:tblPr>
              <a:tblGrid>
                <a:gridCol w="1875586"/>
                <a:gridCol w="2681707"/>
                <a:gridCol w="2681707"/>
              </a:tblGrid>
              <a:tr h="351076">
                <a:tc rowSpan="2">
                  <a:txBody>
                    <a:bodyPr/>
                    <a:lstStyle/>
                    <a:p>
                      <a:pPr>
                        <a:lnSpc>
                          <a:spcPts val="1200"/>
                        </a:lnSpc>
                        <a:spcAft>
                          <a:spcPts val="0"/>
                        </a:spcAft>
                      </a:pPr>
                      <a:endParaRPr lang="kk-KZ"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kk-KZ" sz="1400" dirty="0" smtClean="0">
                          <a:effectLst/>
                          <a:latin typeface="Times New Roman" panose="02020603050405020304" pitchFamily="18" charset="0"/>
                          <a:cs typeface="Times New Roman" panose="02020603050405020304" pitchFamily="18" charset="0"/>
                        </a:rPr>
                        <a:t>Бөлім</a:t>
                      </a:r>
                      <a:r>
                        <a:rPr lang="kk-KZ" sz="1400" dirty="0">
                          <a:effectLst/>
                          <a:latin typeface="Times New Roman" panose="02020603050405020304" pitchFamily="18" charset="0"/>
                          <a:cs typeface="Times New Roman" panose="02020603050405020304" pitchFamily="18" charset="0"/>
                        </a:rPr>
                        <a:t>, деңгей</a:t>
                      </a:r>
                      <a:endParaRPr lang="kk-KZ" sz="1400" dirty="0">
                        <a:effectLst/>
                        <a:latin typeface="Times New Roman" panose="02020603050405020304" pitchFamily="18" charset="0"/>
                        <a:ea typeface="Calibri"/>
                        <a:cs typeface="Times New Roman" panose="02020603050405020304" pitchFamily="18" charset="0"/>
                      </a:endParaRPr>
                    </a:p>
                  </a:txBody>
                  <a:tcPr marL="64347" marR="64347" marT="0" marB="0"/>
                </a:tc>
                <a:tc gridSpan="2">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err="1" smtClean="0">
                          <a:effectLst/>
                          <a:latin typeface="Times New Roman" panose="02020603050405020304" pitchFamily="18" charset="0"/>
                          <a:cs typeface="Times New Roman" panose="02020603050405020304" pitchFamily="18" charset="0"/>
                        </a:rPr>
                        <a:t>Еңбек</a:t>
                      </a:r>
                      <a:r>
                        <a:rPr lang="ru-RU" sz="1400" dirty="0" smtClean="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сіңірген</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жылдарына</a:t>
                      </a:r>
                      <a:r>
                        <a:rPr lang="ru-RU" sz="1400" dirty="0">
                          <a:effectLst/>
                          <a:latin typeface="Times New Roman" panose="02020603050405020304" pitchFamily="18" charset="0"/>
                          <a:cs typeface="Times New Roman" panose="02020603050405020304" pitchFamily="18" charset="0"/>
                        </a:rPr>
                        <a:t> </a:t>
                      </a:r>
                      <a:r>
                        <a:rPr lang="ru-RU" sz="1400" dirty="0" err="1">
                          <a:effectLst/>
                          <a:latin typeface="Times New Roman" panose="02020603050405020304" pitchFamily="18" charset="0"/>
                          <a:cs typeface="Times New Roman" panose="02020603050405020304" pitchFamily="18" charset="0"/>
                        </a:rPr>
                        <a:t>байланысты</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hMerge="1">
                  <a:txBody>
                    <a:bodyPr/>
                    <a:lstStyle/>
                    <a:p>
                      <a:endParaRPr lang=""/>
                    </a:p>
                  </a:txBody>
                  <a:tcPr/>
                </a:tc>
              </a:tr>
              <a:tr h="351076">
                <a:tc vMerge="1">
                  <a:txBody>
                    <a:bodyPr/>
                    <a:lstStyle/>
                    <a:p>
                      <a:endParaRPr lang=""/>
                    </a:p>
                  </a:txBody>
                  <a:tcPr/>
                </a:tc>
                <a:tc>
                  <a:txBody>
                    <a:bodyPr/>
                    <a:lstStyle/>
                    <a:p>
                      <a:pPr algn="ctr">
                        <a:lnSpc>
                          <a:spcPts val="1200"/>
                        </a:lnSpc>
                        <a:spcAft>
                          <a:spcPts val="0"/>
                        </a:spcAft>
                      </a:pPr>
                      <a:endParaRPr lang="kk-KZ"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kk-KZ" sz="1400" dirty="0" smtClean="0">
                          <a:effectLst/>
                          <a:latin typeface="Times New Roman" panose="02020603050405020304" pitchFamily="18" charset="0"/>
                          <a:cs typeface="Times New Roman" panose="02020603050405020304" pitchFamily="18" charset="0"/>
                        </a:rPr>
                        <a:t>Ең </a:t>
                      </a:r>
                      <a:r>
                        <a:rPr lang="kk-KZ" sz="1400" dirty="0">
                          <a:effectLst/>
                          <a:latin typeface="Times New Roman" panose="02020603050405020304" pitchFamily="18" charset="0"/>
                          <a:cs typeface="Times New Roman" panose="02020603050405020304" pitchFamily="18" charset="0"/>
                        </a:rPr>
                        <a:t>төменгі</a:t>
                      </a:r>
                      <a:endParaRPr lang="kk-KZ"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kk-KZ"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kk-KZ" sz="1400" dirty="0" smtClean="0">
                          <a:effectLst/>
                          <a:latin typeface="Times New Roman" panose="02020603050405020304" pitchFamily="18" charset="0"/>
                          <a:cs typeface="Times New Roman" panose="02020603050405020304" pitchFamily="18" charset="0"/>
                        </a:rPr>
                        <a:t>Ең </a:t>
                      </a:r>
                      <a:r>
                        <a:rPr lang="kk-KZ" sz="1400" dirty="0">
                          <a:effectLst/>
                          <a:latin typeface="Times New Roman" panose="02020603050405020304" pitchFamily="18" charset="0"/>
                          <a:cs typeface="Times New Roman" panose="02020603050405020304" pitchFamily="18" charset="0"/>
                        </a:rPr>
                        <a:t>жоғарғы</a:t>
                      </a:r>
                      <a:endParaRPr lang="kk-KZ" sz="1400" dirty="0">
                        <a:effectLst/>
                        <a:latin typeface="Times New Roman" panose="02020603050405020304" pitchFamily="18" charset="0"/>
                        <a:ea typeface="Calibri"/>
                        <a:cs typeface="Times New Roman" panose="02020603050405020304" pitchFamily="18" charset="0"/>
                      </a:endParaRPr>
                    </a:p>
                  </a:txBody>
                  <a:tcPr marL="64347" marR="64347" marT="0" marB="0"/>
                </a:tc>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3-1</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146178</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168122</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3-2</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136266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159626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3-3</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135206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159274</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r>
              <a:tr h="351076">
                <a:tc>
                  <a:txBody>
                    <a:bodyPr/>
                    <a:lstStyle/>
                    <a:p>
                      <a:pP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cs typeface="Times New Roman" panose="02020603050405020304" pitchFamily="18" charset="0"/>
                        </a:rPr>
                        <a:t>3-4</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124586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148300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4-1</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139806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159980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4-2</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132020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155380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r>
              <a:tr h="351076">
                <a:tc>
                  <a:txBody>
                    <a:bodyPr/>
                    <a:lstStyle/>
                    <a:p>
                      <a:pP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cs typeface="Times New Roman" panose="02020603050405020304" pitchFamily="18" charset="0"/>
                        </a:rPr>
                        <a:t>4-3</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129896</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151840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r>
              <a:tr h="351076">
                <a:tc>
                  <a:txBody>
                    <a:bodyPr/>
                    <a:lstStyle/>
                    <a:p>
                      <a:pPr>
                        <a:lnSpc>
                          <a:spcPts val="12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smtClean="0">
                        <a:effectLst/>
                        <a:latin typeface="Times New Roman" panose="02020603050405020304" pitchFamily="18" charset="0"/>
                        <a:cs typeface="Times New Roman" panose="02020603050405020304" pitchFamily="18" charset="0"/>
                      </a:endParaRPr>
                    </a:p>
                    <a:p>
                      <a:pP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4-4</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117508</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c>
                  <a:txBody>
                    <a:bodyPr/>
                    <a:lstStyle/>
                    <a:p>
                      <a:pPr algn="ctr">
                        <a:lnSpc>
                          <a:spcPts val="1200"/>
                        </a:lnSpc>
                        <a:spcAft>
                          <a:spcPts val="0"/>
                        </a:spcAft>
                      </a:pPr>
                      <a:endParaRPr lang="ru-RU" sz="1400" dirty="0" smtClean="0">
                        <a:effectLst/>
                        <a:latin typeface="Times New Roman" panose="02020603050405020304" pitchFamily="18" charset="0"/>
                        <a:cs typeface="Times New Roman" panose="02020603050405020304" pitchFamily="18" charset="0"/>
                      </a:endParaRPr>
                    </a:p>
                    <a:p>
                      <a:pPr algn="ctr">
                        <a:lnSpc>
                          <a:spcPts val="1200"/>
                        </a:lnSpc>
                        <a:spcAft>
                          <a:spcPts val="0"/>
                        </a:spcAft>
                      </a:pPr>
                      <a:r>
                        <a:rPr lang="ru-RU" sz="1400" dirty="0" smtClean="0">
                          <a:effectLst/>
                          <a:latin typeface="Times New Roman" panose="02020603050405020304" pitchFamily="18" charset="0"/>
                          <a:cs typeface="Times New Roman" panose="02020603050405020304" pitchFamily="18" charset="0"/>
                        </a:rPr>
                        <a:t>132020</a:t>
                      </a:r>
                      <a:endParaRPr lang="ru-RU" sz="1400" dirty="0">
                        <a:effectLst/>
                        <a:latin typeface="Times New Roman" panose="02020603050405020304" pitchFamily="18" charset="0"/>
                        <a:ea typeface="Calibri"/>
                        <a:cs typeface="Times New Roman" panose="02020603050405020304" pitchFamily="18" charset="0"/>
                      </a:endParaRPr>
                    </a:p>
                  </a:txBody>
                  <a:tcPr marL="64347" marR="64347" marT="0" marB="0"/>
                </a:tc>
              </a:tr>
            </a:tbl>
          </a:graphicData>
        </a:graphic>
      </p:graphicFrame>
    </p:spTree>
    <p:extLst>
      <p:ext uri="{BB962C8B-B14F-4D97-AF65-F5344CB8AC3E}">
        <p14:creationId xmlns:p14="http://schemas.microsoft.com/office/powerpoint/2010/main" val="2209233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152400"/>
            <a:ext cx="7924800" cy="6553200"/>
          </a:xfrm>
        </p:spPr>
        <p:txBody>
          <a:bodyPr>
            <a:normAutofit/>
          </a:bodyPr>
          <a:lstStyle/>
          <a:p>
            <a:pPr marL="0" indent="0" algn="ctr">
              <a:buNone/>
            </a:pPr>
            <a:r>
              <a:rPr lang="kk-KZ" sz="2400" b="1" dirty="0">
                <a:solidFill>
                  <a:srgbClr val="002060"/>
                </a:solidFill>
                <a:latin typeface="Times New Roman" panose="02020603050405020304" pitchFamily="18" charset="0"/>
                <a:cs typeface="Times New Roman" panose="02020603050405020304" pitchFamily="18" charset="0"/>
              </a:rPr>
              <a:t>Біліктілік талаптарына сәйкес конкурсқа қатысушыларға қойылатын негізгі талаптар:</a:t>
            </a:r>
            <a:endParaRPr lang="kk-KZ" sz="2400" dirty="0">
              <a:solidFill>
                <a:srgbClr val="002060"/>
              </a:solidFill>
              <a:latin typeface="Times New Roman" panose="02020603050405020304" pitchFamily="18" charset="0"/>
              <a:cs typeface="Times New Roman" panose="02020603050405020304" pitchFamily="18" charset="0"/>
            </a:endParaRPr>
          </a:p>
          <a:p>
            <a:r>
              <a:rPr lang="kk-KZ" sz="1600" dirty="0">
                <a:solidFill>
                  <a:srgbClr val="002060"/>
                </a:solidFill>
                <a:latin typeface="Times New Roman" panose="02020603050405020304" pitchFamily="18" charset="0"/>
                <a:cs typeface="Times New Roman" panose="02020603050405020304" pitchFamily="18" charset="0"/>
              </a:rPr>
              <a:t>Педагогтың (санатсыз): тиісті бейін бойынша педагогикалық кәсіптік білімі немесе тиісті бейін бойынша педагогикалық қайта даярлауды немесе техникалық және кәсіптік білімін растайтын өзге де құжатының болуы, жұмыс өтіліне талаптар қойылмайды.</a:t>
            </a:r>
          </a:p>
          <a:p>
            <a:pPr marL="0" indent="0" algn="ctr">
              <a:buNone/>
            </a:pPr>
            <a:r>
              <a:rPr lang="kk-KZ" sz="2400" b="1" dirty="0">
                <a:solidFill>
                  <a:srgbClr val="002060"/>
                </a:solidFill>
                <a:latin typeface="Times New Roman" panose="02020603050405020304" pitchFamily="18" charset="0"/>
                <a:cs typeface="Times New Roman" panose="02020603050405020304" pitchFamily="18" charset="0"/>
              </a:rPr>
              <a:t>Білуі керек: </a:t>
            </a:r>
            <a:endParaRPr lang="kk-KZ" sz="2400" dirty="0">
              <a:solidFill>
                <a:srgbClr val="002060"/>
              </a:solidFill>
              <a:latin typeface="Times New Roman" panose="02020603050405020304" pitchFamily="18" charset="0"/>
              <a:cs typeface="Times New Roman" panose="02020603050405020304" pitchFamily="18" charset="0"/>
            </a:endParaRPr>
          </a:p>
          <a:p>
            <a:r>
              <a:rPr lang="kk-KZ" sz="1600" dirty="0">
                <a:solidFill>
                  <a:srgbClr val="002060"/>
                </a:solidFill>
                <a:latin typeface="Times New Roman" panose="02020603050405020304" pitchFamily="18" charset="0"/>
                <a:cs typeface="Times New Roman" panose="02020603050405020304" pitchFamily="18" charset="0"/>
              </a:rPr>
              <a:t>Қазақстан Республикасының Конституциясын, Қазақстан Республикасының Еңбек кодексін, «Білім туралы», «Қазақстан Республикасындағы Бала құқықтары туралы», «Қазақстан Республикасындағы тілдер туралы», «Сыбайлас жемқорлыққа қарсы күрес туралы» Қазақстан Республикасының Заңдарын және білім берудің бағыттары мен перспективаларын айқындайтын Қазақстан Республикасының басқа да нормативтік құқықтық актілерін;</a:t>
            </a:r>
          </a:p>
          <a:p>
            <a:r>
              <a:rPr lang="kk-KZ" sz="1600" dirty="0">
                <a:solidFill>
                  <a:srgbClr val="002060"/>
                </a:solidFill>
                <a:latin typeface="Times New Roman" panose="02020603050405020304" pitchFamily="18" charset="0"/>
                <a:cs typeface="Times New Roman" panose="02020603050405020304" pitchFamily="18" charset="0"/>
              </a:rPr>
              <a:t>Психологияны және педагогиканы,  алғашқы көмек көрсетуді, дәрігерге дейінгі медициналық көмек көрсету қағидаларын, еңбек қауіпсіздігі және еңбекті қорғау жөніндегі қағидаларды, санитариялық қағидаларды;</a:t>
            </a:r>
          </a:p>
          <a:p>
            <a:r>
              <a:rPr lang="kk-KZ" sz="1600" dirty="0">
                <a:solidFill>
                  <a:srgbClr val="002060"/>
                </a:solidFill>
                <a:latin typeface="Times New Roman" panose="02020603050405020304" pitchFamily="18" charset="0"/>
                <a:cs typeface="Times New Roman" panose="02020603050405020304" pitchFamily="18" charset="0"/>
              </a:rPr>
              <a:t>Мектепке дейінгі тәрбие мен оқытуды ұйымдастыру жөніндегі нормативтік құқықтық құжаттарды:</a:t>
            </a:r>
          </a:p>
          <a:p>
            <a:endParaRPr lang="ru-RU" sz="6400" dirty="0" smtClean="0">
              <a:solidFill>
                <a:srgbClr val="002060"/>
              </a:solidFill>
              <a:latin typeface="Times New Roman" pitchFamily="18" charset="0"/>
              <a:cs typeface="Times New Roman" pitchFamily="18" charset="0"/>
            </a:endParaRPr>
          </a:p>
          <a:p>
            <a:endParaRPr lang="ru-RU" dirty="0">
              <a:solidFill>
                <a:srgbClr val="002060"/>
              </a:solidFill>
            </a:endParaRPr>
          </a:p>
        </p:txBody>
      </p:sp>
    </p:spTree>
    <p:extLst>
      <p:ext uri="{BB962C8B-B14F-4D97-AF65-F5344CB8AC3E}">
        <p14:creationId xmlns:p14="http://schemas.microsoft.com/office/powerpoint/2010/main" val="1588979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2400" y="228600"/>
            <a:ext cx="8077200" cy="6324808"/>
          </a:xfrm>
          <a:prstGeom prst="rect">
            <a:avLst/>
          </a:prstGeom>
        </p:spPr>
        <p:txBody>
          <a:bodyPr wrap="square">
            <a:spAutoFit/>
          </a:bodyPr>
          <a:lstStyle/>
          <a:p>
            <a:pPr algn="ctr"/>
            <a:r>
              <a:rPr lang="kk-KZ" sz="1500" b="1" dirty="0">
                <a:solidFill>
                  <a:srgbClr val="002060"/>
                </a:solidFill>
                <a:latin typeface="Times New Roman" panose="02020603050405020304" pitchFamily="18" charset="0"/>
                <a:cs typeface="Times New Roman" panose="02020603050405020304" pitchFamily="18" charset="0"/>
              </a:rPr>
              <a:t>Өтінім беру мерзімі:</a:t>
            </a:r>
            <a:r>
              <a:rPr lang="kk-KZ" sz="1500" dirty="0">
                <a:solidFill>
                  <a:srgbClr val="002060"/>
                </a:solidFill>
                <a:latin typeface="Times New Roman" panose="02020603050405020304" pitchFamily="18" charset="0"/>
                <a:cs typeface="Times New Roman" panose="02020603050405020304" pitchFamily="18" charset="0"/>
              </a:rPr>
              <a:t> </a:t>
            </a:r>
          </a:p>
          <a:p>
            <a:r>
              <a:rPr lang="kk-KZ" sz="1500" dirty="0">
                <a:solidFill>
                  <a:srgbClr val="002060"/>
                </a:solidFill>
                <a:latin typeface="Times New Roman" panose="02020603050405020304" pitchFamily="18" charset="0"/>
                <a:cs typeface="Times New Roman" panose="02020603050405020304" pitchFamily="18" charset="0"/>
              </a:rPr>
              <a:t>Құжаттарды қабылдаудың басталу күні: </a:t>
            </a:r>
            <a:r>
              <a:rPr lang="kk-KZ" sz="1500" dirty="0" smtClean="0">
                <a:solidFill>
                  <a:srgbClr val="002060"/>
                </a:solidFill>
                <a:latin typeface="Times New Roman" panose="02020603050405020304" pitchFamily="18" charset="0"/>
                <a:cs typeface="Times New Roman" panose="02020603050405020304" pitchFamily="18" charset="0"/>
              </a:rPr>
              <a:t>21.11.2023 </a:t>
            </a:r>
            <a:r>
              <a:rPr lang="kk-KZ" sz="1500" dirty="0">
                <a:solidFill>
                  <a:srgbClr val="002060"/>
                </a:solidFill>
                <a:latin typeface="Times New Roman" panose="02020603050405020304" pitchFamily="18" charset="0"/>
                <a:cs typeface="Times New Roman" panose="02020603050405020304" pitchFamily="18" charset="0"/>
              </a:rPr>
              <a:t>ж. </a:t>
            </a:r>
          </a:p>
          <a:p>
            <a:r>
              <a:rPr lang="kk-KZ" sz="1500" dirty="0">
                <a:solidFill>
                  <a:srgbClr val="002060"/>
                </a:solidFill>
                <a:latin typeface="Times New Roman" panose="02020603050405020304" pitchFamily="18" charset="0"/>
                <a:cs typeface="Times New Roman" panose="02020603050405020304" pitchFamily="18" charset="0"/>
              </a:rPr>
              <a:t>Құжаттарды қабылдаудың аяқталу күні: </a:t>
            </a:r>
            <a:r>
              <a:rPr lang="kk-KZ" sz="1500" dirty="0" smtClean="0">
                <a:solidFill>
                  <a:srgbClr val="002060"/>
                </a:solidFill>
                <a:latin typeface="Times New Roman" panose="02020603050405020304" pitchFamily="18" charset="0"/>
                <a:cs typeface="Times New Roman" panose="02020603050405020304" pitchFamily="18" charset="0"/>
              </a:rPr>
              <a:t>04.12.2023 </a:t>
            </a:r>
            <a:r>
              <a:rPr lang="kk-KZ" sz="1500" dirty="0">
                <a:solidFill>
                  <a:srgbClr val="002060"/>
                </a:solidFill>
                <a:latin typeface="Times New Roman" panose="02020603050405020304" pitchFamily="18" charset="0"/>
                <a:cs typeface="Times New Roman" panose="02020603050405020304" pitchFamily="18" charset="0"/>
              </a:rPr>
              <a:t>ж.</a:t>
            </a:r>
          </a:p>
          <a:p>
            <a:pPr algn="ctr"/>
            <a:r>
              <a:rPr lang="kk-KZ" sz="1500" b="1" dirty="0">
                <a:solidFill>
                  <a:srgbClr val="002060"/>
                </a:solidFill>
                <a:latin typeface="Times New Roman" panose="02020603050405020304" pitchFamily="18" charset="0"/>
                <a:cs typeface="Times New Roman" panose="02020603050405020304" pitchFamily="18" charset="0"/>
              </a:rPr>
              <a:t>Құжаттар тізбесі: </a:t>
            </a:r>
            <a:endParaRPr lang="kk-KZ" sz="1500" dirty="0">
              <a:solidFill>
                <a:srgbClr val="002060"/>
              </a:solidFill>
              <a:latin typeface="Times New Roman" panose="02020603050405020304" pitchFamily="18" charset="0"/>
              <a:cs typeface="Times New Roman" panose="02020603050405020304" pitchFamily="18" charset="0"/>
            </a:endParaRPr>
          </a:p>
          <a:p>
            <a:r>
              <a:rPr lang="kk-KZ" sz="1500" dirty="0">
                <a:solidFill>
                  <a:srgbClr val="002060"/>
                </a:solidFill>
                <a:latin typeface="Times New Roman" panose="02020603050405020304" pitchFamily="18" charset="0"/>
                <a:cs typeface="Times New Roman" panose="02020603050405020304" pitchFamily="18" charset="0"/>
              </a:rPr>
              <a:t>      1) нысан бойынша қоса берілетін құжаттардың тізбесі көрсетілген конкурсқа қатысуға өтінім;</a:t>
            </a:r>
          </a:p>
          <a:p>
            <a:r>
              <a:rPr lang="kk-KZ" sz="1500" dirty="0">
                <a:solidFill>
                  <a:srgbClr val="002060"/>
                </a:solidFill>
                <a:latin typeface="Times New Roman" panose="02020603050405020304" pitchFamily="18" charset="0"/>
                <a:cs typeface="Times New Roman" panose="02020603050405020304" pitchFamily="18" charset="0"/>
              </a:rPr>
              <a:t>      2) жеке басын куәландыратын құжат немесе цифрлық құжаттама қызметінің электрондық құжаты (сәйкестендіру үшін);</a:t>
            </a:r>
          </a:p>
          <a:p>
            <a:r>
              <a:rPr lang="kk-KZ" sz="1500" dirty="0">
                <a:solidFill>
                  <a:srgbClr val="002060"/>
                </a:solidFill>
                <a:latin typeface="Times New Roman" panose="02020603050405020304" pitchFamily="18" charset="0"/>
                <a:cs typeface="Times New Roman" panose="02020603050405020304" pitchFamily="18" charset="0"/>
              </a:rPr>
              <a:t>      3) кадрларды есепке алу бойынша толтырылған жеке парағы (нақты тұрғылықты жерінің мекен-жайы мен байланыс телефондары – бар болса);</a:t>
            </a:r>
          </a:p>
          <a:p>
            <a:r>
              <a:rPr lang="kk-KZ" sz="1500" dirty="0">
                <a:solidFill>
                  <a:srgbClr val="002060"/>
                </a:solidFill>
                <a:latin typeface="Times New Roman" panose="02020603050405020304" pitchFamily="18" charset="0"/>
                <a:cs typeface="Times New Roman" panose="02020603050405020304" pitchFamily="18" charset="0"/>
              </a:rPr>
              <a:t>      4) педагог қызметкерлердің үлгілік біліктілік сипаттамаларында бекітілген лауазымға қойылатын біліктілік талаптарына сәйкес білімі туралы құжаттардың көшірмелері;</a:t>
            </a:r>
          </a:p>
          <a:p>
            <a:r>
              <a:rPr lang="kk-KZ" sz="1500" dirty="0">
                <a:solidFill>
                  <a:srgbClr val="002060"/>
                </a:solidFill>
                <a:latin typeface="Times New Roman" panose="02020603050405020304" pitchFamily="18" charset="0"/>
                <a:cs typeface="Times New Roman" panose="02020603050405020304" pitchFamily="18" charset="0"/>
              </a:rPr>
              <a:t>      5) еңбек қызметін растайтын құжаттың көшірмесі (бар болса);</a:t>
            </a:r>
          </a:p>
          <a:p>
            <a:r>
              <a:rPr lang="kk-KZ" sz="1500" dirty="0">
                <a:solidFill>
                  <a:srgbClr val="002060"/>
                </a:solidFill>
                <a:latin typeface="Times New Roman" panose="02020603050405020304" pitchFamily="18" charset="0"/>
                <a:cs typeface="Times New Roman" panose="02020603050405020304" pitchFamily="18" charset="0"/>
              </a:rPr>
              <a:t>      6) «Денсаулық сақтау саласындағы есепке алу құжаттамасының нысандарын бекіту туралы» Қазақстан Республикасы Денсаулық сақтау министрінің міндетін атқарушының 2020 жылғы 30 қазандағы № ҚР ДСМ-175/2020 бұйрығымен бекітілген нысан бойынша денсаулығы туралы анықтама. (нормативтік құқықтық актілерді мемлекеттік тіркеу тізілімінде № 21579 болып тіркелген);</a:t>
            </a:r>
          </a:p>
          <a:p>
            <a:r>
              <a:rPr lang="kk-KZ" sz="1500" dirty="0">
                <a:solidFill>
                  <a:srgbClr val="002060"/>
                </a:solidFill>
                <a:latin typeface="Times New Roman" panose="02020603050405020304" pitchFamily="18" charset="0"/>
                <a:cs typeface="Times New Roman" panose="02020603050405020304" pitchFamily="18" charset="0"/>
              </a:rPr>
              <a:t>      7) психоневрологиялық ұйымнан анықтама;</a:t>
            </a:r>
          </a:p>
          <a:p>
            <a:r>
              <a:rPr lang="kk-KZ" sz="1500" dirty="0">
                <a:solidFill>
                  <a:srgbClr val="002060"/>
                </a:solidFill>
                <a:latin typeface="Times New Roman" panose="02020603050405020304" pitchFamily="18" charset="0"/>
                <a:cs typeface="Times New Roman" panose="02020603050405020304" pitchFamily="18" charset="0"/>
              </a:rPr>
              <a:t>      8) наркологиялық ұйымнан анықтама;</a:t>
            </a:r>
          </a:p>
          <a:p>
            <a:r>
              <a:rPr lang="kk-KZ" sz="1500" dirty="0">
                <a:solidFill>
                  <a:srgbClr val="002060"/>
                </a:solidFill>
                <a:latin typeface="Times New Roman" panose="02020603050405020304" pitchFamily="18" charset="0"/>
                <a:cs typeface="Times New Roman" panose="02020603050405020304" pitchFamily="18" charset="0"/>
              </a:rPr>
              <a:t>      9) Ұлттық біліктілік тестілеуінің сертификаты (бұдан әрі – ҰБТ) немесе педагог-модератор, педагог-сарапшы, педагог-зерттеуші, педагог-магистр біліктілік санатының сертификаты (болған жағдайда);</a:t>
            </a:r>
          </a:p>
          <a:p>
            <a:r>
              <a:rPr lang="kk-KZ" sz="1500" dirty="0">
                <a:solidFill>
                  <a:srgbClr val="002060"/>
                </a:solidFill>
                <a:latin typeface="Times New Roman" panose="02020603050405020304" pitchFamily="18" charset="0"/>
                <a:cs typeface="Times New Roman" panose="02020603050405020304" pitchFamily="18" charset="0"/>
              </a:rPr>
              <a:t>       10) педагогтің бос немесе уақытша бос лауазымына кандидаттың нысан бойынша толтырылған бағалау парағы</a:t>
            </a:r>
          </a:p>
          <a:p>
            <a:r>
              <a:rPr lang="kk-KZ" sz="1500" dirty="0">
                <a:solidFill>
                  <a:srgbClr val="002060"/>
                </a:solidFill>
                <a:latin typeface="Times New Roman" panose="02020603050405020304" pitchFamily="18" charset="0"/>
                <a:cs typeface="Times New Roman" panose="02020603050405020304" pitchFamily="18" charset="0"/>
              </a:rPr>
              <a:t>       11) өтілі жоқ кандидат үшін ең аз рұқсаты 720х480 болатын, ұзақтығы кемінде 15 минут бейне презентация: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200" y="304800"/>
            <a:ext cx="8077200" cy="5678478"/>
          </a:xfrm>
          <a:prstGeom prst="rect">
            <a:avLst/>
          </a:prstGeom>
        </p:spPr>
        <p:txBody>
          <a:bodyPr wrap="square">
            <a:spAutoFit/>
          </a:bodyPr>
          <a:lstStyle/>
          <a:p>
            <a:pPr algn="ctr"/>
            <a:r>
              <a:rPr lang="kk-KZ" sz="2400" b="1" dirty="0">
                <a:solidFill>
                  <a:srgbClr val="002060"/>
                </a:solidFill>
                <a:latin typeface="Times New Roman" panose="02020603050405020304" pitchFamily="18" charset="0"/>
                <a:cs typeface="Times New Roman" panose="02020603050405020304" pitchFamily="18" charset="0"/>
              </a:rPr>
              <a:t>Құжаттарды ұсыну орны, байланыс телефоны және конкурс өткізуді ұйымдастыруға жауапты тұлға</a:t>
            </a:r>
            <a:r>
              <a:rPr lang="kk-KZ" sz="2400" b="1" dirty="0" smtClean="0">
                <a:solidFill>
                  <a:srgbClr val="002060"/>
                </a:solidFill>
                <a:latin typeface="Times New Roman" panose="02020603050405020304" pitchFamily="18" charset="0"/>
                <a:cs typeface="Times New Roman" panose="02020603050405020304" pitchFamily="18" charset="0"/>
              </a:rPr>
              <a:t>:</a:t>
            </a:r>
            <a:endParaRPr lang="kk-KZ" sz="2400" dirty="0">
              <a:solidFill>
                <a:srgbClr val="002060"/>
              </a:solidFill>
              <a:latin typeface="Times New Roman" panose="02020603050405020304" pitchFamily="18" charset="0"/>
              <a:cs typeface="Times New Roman" panose="02020603050405020304" pitchFamily="18" charset="0"/>
            </a:endParaRPr>
          </a:p>
          <a:p>
            <a:r>
              <a:rPr lang="kk-KZ" sz="2400" dirty="0" smtClean="0">
                <a:solidFill>
                  <a:srgbClr val="002060"/>
                </a:solidFill>
                <a:latin typeface="Times New Roman" panose="02020603050405020304" pitchFamily="18" charset="0"/>
                <a:cs typeface="Times New Roman" panose="02020603050405020304" pitchFamily="18" charset="0"/>
              </a:rPr>
              <a:t>Қарағанды </a:t>
            </a:r>
            <a:r>
              <a:rPr lang="kk-KZ" sz="2400" dirty="0">
                <a:solidFill>
                  <a:srgbClr val="002060"/>
                </a:solidFill>
                <a:latin typeface="Times New Roman" panose="02020603050405020304" pitchFamily="18" charset="0"/>
                <a:cs typeface="Times New Roman" panose="02020603050405020304" pitchFamily="18" charset="0"/>
              </a:rPr>
              <a:t>облысы білім басқармасының Саран қаласы білім бөлімінің «Балғын» бөбек-жайы коммуналдық мемлекеттік қазыналық </a:t>
            </a:r>
            <a:r>
              <a:rPr lang="kk-KZ" sz="2400" dirty="0" smtClean="0">
                <a:solidFill>
                  <a:srgbClr val="002060"/>
                </a:solidFill>
                <a:latin typeface="Times New Roman" panose="02020603050405020304" pitchFamily="18" charset="0"/>
                <a:cs typeface="Times New Roman" panose="02020603050405020304" pitchFamily="18" charset="0"/>
              </a:rPr>
              <a:t>кәсіпорны</a:t>
            </a:r>
          </a:p>
          <a:p>
            <a:endParaRPr lang="kk-KZ" sz="2400" dirty="0">
              <a:solidFill>
                <a:srgbClr val="002060"/>
              </a:solidFill>
              <a:latin typeface="Times New Roman" panose="02020603050405020304" pitchFamily="18" charset="0"/>
              <a:cs typeface="Times New Roman" panose="02020603050405020304" pitchFamily="18" charset="0"/>
            </a:endParaRPr>
          </a:p>
          <a:p>
            <a:r>
              <a:rPr lang="kk-KZ" sz="2400" b="1" dirty="0">
                <a:solidFill>
                  <a:srgbClr val="002060"/>
                </a:solidFill>
                <a:latin typeface="Times New Roman" panose="02020603050405020304" pitchFamily="18" charset="0"/>
                <a:cs typeface="Times New Roman" panose="02020603050405020304" pitchFamily="18" charset="0"/>
              </a:rPr>
              <a:t>Заңды мекен-жайы:</a:t>
            </a:r>
            <a:r>
              <a:rPr lang="kk-KZ" sz="2400" dirty="0">
                <a:solidFill>
                  <a:srgbClr val="002060"/>
                </a:solidFill>
                <a:latin typeface="Times New Roman" panose="02020603050405020304" pitchFamily="18" charset="0"/>
                <a:cs typeface="Times New Roman" panose="02020603050405020304" pitchFamily="18" charset="0"/>
              </a:rPr>
              <a:t> Қарағанды облысы, Саран қаласы, Абай көшесі, 19-Құрылыс, </a:t>
            </a:r>
          </a:p>
          <a:p>
            <a:r>
              <a:rPr lang="kk-KZ" sz="2400" b="1" dirty="0">
                <a:solidFill>
                  <a:srgbClr val="002060"/>
                </a:solidFill>
                <a:latin typeface="Times New Roman" panose="02020603050405020304" pitchFamily="18" charset="0"/>
                <a:cs typeface="Times New Roman" panose="02020603050405020304" pitchFamily="18" charset="0"/>
              </a:rPr>
              <a:t>Анықтама телефоны:</a:t>
            </a:r>
            <a:r>
              <a:rPr lang="kk-KZ" sz="2400" dirty="0">
                <a:solidFill>
                  <a:srgbClr val="002060"/>
                </a:solidFill>
                <a:latin typeface="Times New Roman" panose="02020603050405020304" pitchFamily="18" charset="0"/>
                <a:cs typeface="Times New Roman" panose="02020603050405020304" pitchFamily="18" charset="0"/>
              </a:rPr>
              <a:t> 8(72137)50218, 8(72137)57212</a:t>
            </a:r>
          </a:p>
          <a:p>
            <a:r>
              <a:rPr lang="kk-KZ" sz="2400" b="1" dirty="0">
                <a:solidFill>
                  <a:srgbClr val="002060"/>
                </a:solidFill>
                <a:latin typeface="Times New Roman" panose="02020603050405020304" pitchFamily="18" charset="0"/>
                <a:cs typeface="Times New Roman" panose="02020603050405020304" pitchFamily="18" charset="0"/>
              </a:rPr>
              <a:t>Электрондық пошта мекен-жайы:</a:t>
            </a:r>
            <a:r>
              <a:rPr lang="kk-KZ" sz="2400" dirty="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hlinkClick r:id="rId3"/>
              </a:rPr>
              <a:t>kgkp_balgyn@mail.ru</a:t>
            </a:r>
            <a:endParaRPr lang="ru-RU" sz="2400" dirty="0" smtClean="0">
              <a:solidFill>
                <a:srgbClr val="002060"/>
              </a:solidFill>
              <a:latin typeface="Times New Roman" panose="02020603050405020304" pitchFamily="18" charset="0"/>
              <a:cs typeface="Times New Roman" panose="02020603050405020304" pitchFamily="18" charset="0"/>
            </a:endParaRPr>
          </a:p>
          <a:p>
            <a:endParaRPr lang="en-US" sz="2400" dirty="0">
              <a:solidFill>
                <a:srgbClr val="002060"/>
              </a:solidFill>
              <a:latin typeface="Times New Roman" panose="02020603050405020304" pitchFamily="18" charset="0"/>
              <a:cs typeface="Times New Roman" panose="02020603050405020304" pitchFamily="18" charset="0"/>
            </a:endParaRPr>
          </a:p>
          <a:p>
            <a:r>
              <a:rPr lang="kk-KZ" sz="2400" b="1" dirty="0">
                <a:solidFill>
                  <a:srgbClr val="002060"/>
                </a:solidFill>
                <a:latin typeface="Times New Roman" panose="02020603050405020304" pitchFamily="18" charset="0"/>
                <a:cs typeface="Times New Roman" panose="02020603050405020304" pitchFamily="18" charset="0"/>
              </a:rPr>
              <a:t>Құжаттарды қабылдауға жауапты:</a:t>
            </a:r>
            <a:r>
              <a:rPr lang="kk-KZ" sz="2400" dirty="0">
                <a:solidFill>
                  <a:srgbClr val="002060"/>
                </a:solidFill>
                <a:latin typeface="Times New Roman" panose="02020603050405020304" pitchFamily="18" charset="0"/>
                <a:cs typeface="Times New Roman" panose="02020603050405020304" pitchFamily="18" charset="0"/>
              </a:rPr>
              <a:t> </a:t>
            </a:r>
            <a:endParaRPr lang="kk-KZ" sz="2400" dirty="0" smtClean="0">
              <a:solidFill>
                <a:srgbClr val="002060"/>
              </a:solidFill>
              <a:latin typeface="Times New Roman" panose="02020603050405020304" pitchFamily="18" charset="0"/>
              <a:cs typeface="Times New Roman" panose="02020603050405020304" pitchFamily="18" charset="0"/>
            </a:endParaRPr>
          </a:p>
          <a:p>
            <a:r>
              <a:rPr lang="kk-KZ" sz="2400" dirty="0" smtClean="0">
                <a:solidFill>
                  <a:srgbClr val="002060"/>
                </a:solidFill>
                <a:latin typeface="Times New Roman" panose="02020603050405020304" pitchFamily="18" charset="0"/>
                <a:cs typeface="Times New Roman" panose="02020603050405020304" pitchFamily="18" charset="0"/>
              </a:rPr>
              <a:t>конкурстық </a:t>
            </a:r>
            <a:r>
              <a:rPr lang="kk-KZ" sz="2400" dirty="0">
                <a:solidFill>
                  <a:srgbClr val="002060"/>
                </a:solidFill>
                <a:latin typeface="Times New Roman" panose="02020603050405020304" pitchFamily="18" charset="0"/>
                <a:cs typeface="Times New Roman" panose="02020603050405020304" pitchFamily="18" charset="0"/>
              </a:rPr>
              <a:t>комиссияның хатшысы: </a:t>
            </a:r>
            <a:endParaRPr lang="kk-KZ" sz="2400" dirty="0" smtClean="0">
              <a:solidFill>
                <a:srgbClr val="002060"/>
              </a:solidFill>
              <a:latin typeface="Times New Roman" panose="02020603050405020304" pitchFamily="18" charset="0"/>
              <a:cs typeface="Times New Roman" panose="02020603050405020304" pitchFamily="18" charset="0"/>
            </a:endParaRPr>
          </a:p>
          <a:p>
            <a:r>
              <a:rPr lang="kk-KZ" sz="2400" dirty="0" smtClean="0">
                <a:solidFill>
                  <a:srgbClr val="002060"/>
                </a:solidFill>
                <a:latin typeface="Times New Roman" panose="02020603050405020304" pitchFamily="18" charset="0"/>
                <a:cs typeface="Times New Roman" panose="02020603050405020304" pitchFamily="18" charset="0"/>
              </a:rPr>
              <a:t>Политанская </a:t>
            </a:r>
            <a:r>
              <a:rPr lang="kk-KZ" sz="2400" dirty="0">
                <a:solidFill>
                  <a:srgbClr val="002060"/>
                </a:solidFill>
                <a:latin typeface="Times New Roman" panose="02020603050405020304" pitchFamily="18" charset="0"/>
                <a:cs typeface="Times New Roman" panose="02020603050405020304" pitchFamily="18" charset="0"/>
              </a:rPr>
              <a:t>Екатерина Андреевна</a:t>
            </a:r>
          </a:p>
          <a:p>
            <a:endParaRPr lang="kk-KZ" sz="15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3361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solidFill>
                  <a:srgbClr val="002060"/>
                </a:solidFill>
              </a:rPr>
              <a:t>ВНИМАНИЕ </a:t>
            </a:r>
            <a:r>
              <a:rPr lang="ru-RU" dirty="0" err="1" smtClean="0">
                <a:solidFill>
                  <a:srgbClr val="002060"/>
                </a:solidFill>
              </a:rPr>
              <a:t>ВАКАНСИя</a:t>
            </a:r>
            <a:r>
              <a:rPr lang="ru-RU" dirty="0" smtClean="0">
                <a:solidFill>
                  <a:srgbClr val="002060"/>
                </a:solidFill>
              </a:rPr>
              <a:t>!</a:t>
            </a:r>
            <a:endParaRPr lang="ru-RU" dirty="0">
              <a:solidFill>
                <a:srgbClr val="002060"/>
              </a:solidFill>
            </a:endParaRPr>
          </a:p>
        </p:txBody>
      </p:sp>
      <p:sp>
        <p:nvSpPr>
          <p:cNvPr id="3" name="Содержимое 2"/>
          <p:cNvSpPr>
            <a:spLocks noGrp="1"/>
          </p:cNvSpPr>
          <p:nvPr>
            <p:ph idx="1"/>
          </p:nvPr>
        </p:nvSpPr>
        <p:spPr/>
        <p:txBody>
          <a:bodyPr>
            <a:normAutofit fontScale="92500" lnSpcReduction="10000"/>
          </a:bodyPr>
          <a:lstStyle/>
          <a:p>
            <a:pPr marL="0" indent="0" algn="ctr">
              <a:buNone/>
            </a:pPr>
            <a:r>
              <a:rPr lang="ru-RU" b="1" dirty="0">
                <a:solidFill>
                  <a:srgbClr val="002060"/>
                </a:solidFill>
                <a:latin typeface="Times New Roman" panose="02020603050405020304" pitchFamily="18" charset="0"/>
                <a:cs typeface="Times New Roman" panose="02020603050405020304" pitchFamily="18" charset="0"/>
              </a:rPr>
              <a:t>Объявление о конкурсе на занятии</a:t>
            </a:r>
            <a:endParaRPr lang="ru-RU" dirty="0">
              <a:solidFill>
                <a:srgbClr val="002060"/>
              </a:solidFill>
              <a:latin typeface="Times New Roman" panose="02020603050405020304" pitchFamily="18" charset="0"/>
              <a:cs typeface="Times New Roman" panose="02020603050405020304" pitchFamily="18" charset="0"/>
            </a:endParaRPr>
          </a:p>
          <a:p>
            <a:pPr marL="0" indent="0" algn="ctr">
              <a:buNone/>
            </a:pPr>
            <a:r>
              <a:rPr lang="ru-RU" b="1" dirty="0">
                <a:solidFill>
                  <a:srgbClr val="002060"/>
                </a:solidFill>
                <a:latin typeface="Times New Roman" panose="02020603050405020304" pitchFamily="18" charset="0"/>
                <a:cs typeface="Times New Roman" panose="02020603050405020304" pitchFamily="18" charset="0"/>
              </a:rPr>
              <a:t> вакантной должности гражданского служащего</a:t>
            </a:r>
            <a:endParaRPr lang="ru-RU" dirty="0">
              <a:solidFill>
                <a:srgbClr val="002060"/>
              </a:solidFill>
              <a:latin typeface="Times New Roman" panose="02020603050405020304" pitchFamily="18" charset="0"/>
              <a:cs typeface="Times New Roman" panose="02020603050405020304" pitchFamily="18" charset="0"/>
            </a:endParaRPr>
          </a:p>
          <a:p>
            <a:pPr marL="0" indent="0" algn="ctr">
              <a:buNone/>
            </a:pPr>
            <a:endParaRPr lang="ru-RU" b="1" dirty="0" smtClean="0">
              <a:solidFill>
                <a:srgbClr val="002060"/>
              </a:solidFill>
              <a:latin typeface="Times New Roman" pitchFamily="18" charset="0"/>
              <a:cs typeface="Times New Roman" pitchFamily="18" charset="0"/>
            </a:endParaRPr>
          </a:p>
          <a:p>
            <a:r>
              <a:rPr lang="ru-RU" b="1" dirty="0" smtClean="0">
                <a:solidFill>
                  <a:srgbClr val="002060"/>
                </a:solidFill>
                <a:latin typeface="Times New Roman" pitchFamily="18" charset="0"/>
                <a:cs typeface="Times New Roman" pitchFamily="18" charset="0"/>
              </a:rPr>
              <a:t>Наименование предприятия:</a:t>
            </a:r>
            <a:r>
              <a:rPr lang="ru-RU" dirty="0" smtClean="0">
                <a:solidFill>
                  <a:srgbClr val="002060"/>
                </a:solidFill>
                <a:latin typeface="Times New Roman" pitchFamily="18" charset="0"/>
                <a:cs typeface="Times New Roman" pitchFamily="18" charset="0"/>
              </a:rPr>
              <a:t> Коммунальное государственное казённое предприятие Ясли-сад «</a:t>
            </a:r>
            <a:r>
              <a:rPr lang="kk-KZ" dirty="0" smtClean="0">
                <a:solidFill>
                  <a:srgbClr val="002060"/>
                </a:solidFill>
                <a:latin typeface="Times New Roman" pitchFamily="18" charset="0"/>
                <a:cs typeface="Times New Roman" pitchFamily="18" charset="0"/>
              </a:rPr>
              <a:t>Балғын</a:t>
            </a:r>
            <a:r>
              <a:rPr lang="ru-RU" dirty="0" smtClean="0">
                <a:solidFill>
                  <a:srgbClr val="002060"/>
                </a:solidFill>
                <a:latin typeface="Times New Roman" pitchFamily="18" charset="0"/>
                <a:cs typeface="Times New Roman" pitchFamily="18" charset="0"/>
              </a:rPr>
              <a:t>» отдела образования города Сарани управления образования Карагандинской области</a:t>
            </a:r>
          </a:p>
          <a:p>
            <a:r>
              <a:rPr lang="ru-RU" b="1" dirty="0" smtClean="0">
                <a:solidFill>
                  <a:srgbClr val="002060"/>
                </a:solidFill>
                <a:latin typeface="Times New Roman" pitchFamily="18" charset="0"/>
                <a:cs typeface="Times New Roman" pitchFamily="18" charset="0"/>
              </a:rPr>
              <a:t>Юридический адрес:</a:t>
            </a:r>
            <a:r>
              <a:rPr lang="ru-RU" dirty="0" smtClean="0">
                <a:solidFill>
                  <a:srgbClr val="002060"/>
                </a:solidFill>
                <a:latin typeface="Times New Roman" pitchFamily="18" charset="0"/>
                <a:cs typeface="Times New Roman" pitchFamily="18" charset="0"/>
              </a:rPr>
              <a:t> Карагандинская область, город Сарань, улица Абая, строение 19</a:t>
            </a:r>
            <a:r>
              <a:rPr lang="kk-KZ" dirty="0" smtClean="0">
                <a:solidFill>
                  <a:srgbClr val="002060"/>
                </a:solidFill>
                <a:latin typeface="Times New Roman" pitchFamily="18" charset="0"/>
                <a:cs typeface="Times New Roman" pitchFamily="18" charset="0"/>
              </a:rPr>
              <a:t>, </a:t>
            </a:r>
            <a:endParaRPr lang="ru-RU" dirty="0" smtClean="0">
              <a:solidFill>
                <a:srgbClr val="002060"/>
              </a:solidFill>
              <a:latin typeface="Times New Roman" pitchFamily="18" charset="0"/>
              <a:cs typeface="Times New Roman" pitchFamily="18" charset="0"/>
            </a:endParaRPr>
          </a:p>
          <a:p>
            <a:r>
              <a:rPr lang="kk-KZ" b="1" dirty="0" smtClean="0">
                <a:solidFill>
                  <a:srgbClr val="002060"/>
                </a:solidFill>
                <a:latin typeface="Times New Roman" pitchFamily="18" charset="0"/>
                <a:cs typeface="Times New Roman" pitchFamily="18" charset="0"/>
              </a:rPr>
              <a:t>Т</a:t>
            </a:r>
            <a:r>
              <a:rPr lang="ru-RU" b="1" dirty="0" err="1" smtClean="0">
                <a:solidFill>
                  <a:srgbClr val="002060"/>
                </a:solidFill>
                <a:latin typeface="Times New Roman" pitchFamily="18" charset="0"/>
                <a:cs typeface="Times New Roman" pitchFamily="18" charset="0"/>
              </a:rPr>
              <a:t>елефон</a:t>
            </a:r>
            <a:r>
              <a:rPr lang="ru-RU" b="1" dirty="0" smtClean="0">
                <a:solidFill>
                  <a:srgbClr val="002060"/>
                </a:solidFill>
                <a:latin typeface="Times New Roman" pitchFamily="18" charset="0"/>
                <a:cs typeface="Times New Roman" pitchFamily="18" charset="0"/>
              </a:rPr>
              <a:t> для справок</a:t>
            </a:r>
            <a:r>
              <a:rPr lang="ru-RU" dirty="0" smtClean="0">
                <a:solidFill>
                  <a:srgbClr val="002060"/>
                </a:solidFill>
                <a:latin typeface="Times New Roman" pitchFamily="18" charset="0"/>
                <a:cs typeface="Times New Roman" pitchFamily="18" charset="0"/>
              </a:rPr>
              <a:t> : 8(72137)5</a:t>
            </a:r>
            <a:r>
              <a:rPr lang="kk-KZ" dirty="0" smtClean="0">
                <a:solidFill>
                  <a:srgbClr val="002060"/>
                </a:solidFill>
                <a:latin typeface="Times New Roman" pitchFamily="18" charset="0"/>
                <a:cs typeface="Times New Roman" pitchFamily="18" charset="0"/>
              </a:rPr>
              <a:t>0218,</a:t>
            </a:r>
            <a:r>
              <a:rPr lang="ru-RU" dirty="0" smtClean="0">
                <a:solidFill>
                  <a:srgbClr val="002060"/>
                </a:solidFill>
                <a:latin typeface="Times New Roman" pitchFamily="18" charset="0"/>
                <a:cs typeface="Times New Roman" pitchFamily="18" charset="0"/>
              </a:rPr>
              <a:t> 8(72137)5</a:t>
            </a:r>
            <a:r>
              <a:rPr lang="kk-KZ" dirty="0" smtClean="0">
                <a:solidFill>
                  <a:srgbClr val="002060"/>
                </a:solidFill>
                <a:latin typeface="Times New Roman" pitchFamily="18" charset="0"/>
                <a:cs typeface="Times New Roman" pitchFamily="18" charset="0"/>
              </a:rPr>
              <a:t>7212</a:t>
            </a:r>
            <a:endParaRPr lang="ru-RU" dirty="0" smtClean="0">
              <a:solidFill>
                <a:srgbClr val="002060"/>
              </a:solidFill>
              <a:latin typeface="Times New Roman" pitchFamily="18" charset="0"/>
              <a:cs typeface="Times New Roman" pitchFamily="18" charset="0"/>
            </a:endParaRPr>
          </a:p>
          <a:p>
            <a:r>
              <a:rPr lang="kk-KZ" dirty="0" smtClean="0">
                <a:solidFill>
                  <a:srgbClr val="002060"/>
                </a:solidFill>
                <a:latin typeface="Times New Roman" pitchFamily="18" charset="0"/>
                <a:cs typeface="Times New Roman" pitchFamily="18" charset="0"/>
              </a:rPr>
              <a:t> </a:t>
            </a:r>
            <a:r>
              <a:rPr lang="ru-RU" b="1" dirty="0" smtClean="0">
                <a:solidFill>
                  <a:srgbClr val="002060"/>
                </a:solidFill>
                <a:latin typeface="Times New Roman" pitchFamily="18" charset="0"/>
                <a:cs typeface="Times New Roman" pitchFamily="18" charset="0"/>
              </a:rPr>
              <a:t>Адрес электронной почты</a:t>
            </a:r>
            <a:r>
              <a:rPr lang="ru-RU" dirty="0" smtClean="0">
                <a:solidFill>
                  <a:srgbClr val="002060"/>
                </a:solidFill>
                <a:latin typeface="Times New Roman" pitchFamily="18" charset="0"/>
                <a:cs typeface="Times New Roman" pitchFamily="18" charset="0"/>
              </a:rPr>
              <a:t>: </a:t>
            </a:r>
            <a:r>
              <a:rPr lang="ru-RU" dirty="0" err="1" smtClean="0">
                <a:solidFill>
                  <a:srgbClr val="002060"/>
                </a:solidFill>
                <a:latin typeface="Times New Roman" pitchFamily="18" charset="0"/>
                <a:cs typeface="Times New Roman" pitchFamily="18" charset="0"/>
              </a:rPr>
              <a:t>kgkp_balgyn@mail.ru</a:t>
            </a:r>
            <a:endParaRPr lang="ru-RU"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0"/>
            <a:ext cx="7924800" cy="6172200"/>
          </a:xfrm>
        </p:spPr>
        <p:txBody>
          <a:bodyPr>
            <a:normAutofit fontScale="62500" lnSpcReduction="20000"/>
          </a:bodyPr>
          <a:lstStyle/>
          <a:p>
            <a:pPr marL="0" lvl="0" indent="0" algn="ctr">
              <a:buNone/>
            </a:pPr>
            <a:r>
              <a:rPr lang="ru-RU" sz="2000" b="1" dirty="0">
                <a:solidFill>
                  <a:srgbClr val="002060"/>
                </a:solidFill>
                <a:latin typeface="Times New Roman" panose="02020603050405020304" pitchFamily="18" charset="0"/>
                <a:cs typeface="Times New Roman" panose="02020603050405020304" pitchFamily="18" charset="0"/>
              </a:rPr>
              <a:t>Наименование вакантной должности с обозначением </a:t>
            </a:r>
            <a:endParaRPr lang="ru-RU" sz="2000" b="1" dirty="0" smtClean="0">
              <a:solidFill>
                <a:srgbClr val="002060"/>
              </a:solidFill>
              <a:latin typeface="Times New Roman" panose="02020603050405020304" pitchFamily="18" charset="0"/>
              <a:cs typeface="Times New Roman" panose="02020603050405020304" pitchFamily="18" charset="0"/>
            </a:endParaRPr>
          </a:p>
          <a:p>
            <a:pPr marL="0" lvl="0" indent="0" algn="ctr">
              <a:buNone/>
            </a:pPr>
            <a:r>
              <a:rPr lang="ru-RU" sz="2000" b="1" dirty="0" smtClean="0">
                <a:solidFill>
                  <a:srgbClr val="002060"/>
                </a:solidFill>
                <a:latin typeface="Times New Roman" panose="02020603050405020304" pitchFamily="18" charset="0"/>
                <a:cs typeface="Times New Roman" panose="02020603050405020304" pitchFamily="18" charset="0"/>
              </a:rPr>
              <a:t>основных </a:t>
            </a:r>
            <a:r>
              <a:rPr lang="ru-RU" sz="2000" b="1" dirty="0">
                <a:solidFill>
                  <a:srgbClr val="002060"/>
                </a:solidFill>
                <a:latin typeface="Times New Roman" panose="02020603050405020304" pitchFamily="18" charset="0"/>
                <a:cs typeface="Times New Roman" panose="02020603050405020304" pitchFamily="18" charset="0"/>
              </a:rPr>
              <a:t>функциональных обязанностей и размера условий оплаты труда</a:t>
            </a:r>
            <a:r>
              <a:rPr lang="ru-RU" sz="2000" b="1" dirty="0" smtClean="0">
                <a:solidFill>
                  <a:srgbClr val="002060"/>
                </a:solidFill>
                <a:latin typeface="Times New Roman" panose="02020603050405020304" pitchFamily="18" charset="0"/>
                <a:cs typeface="Times New Roman" panose="02020603050405020304" pitchFamily="18" charset="0"/>
              </a:rPr>
              <a:t>:</a:t>
            </a:r>
          </a:p>
          <a:p>
            <a:pPr marL="0" lvl="0" indent="0">
              <a:buNone/>
            </a:pPr>
            <a:r>
              <a:rPr lang="ru-RU" sz="2000" dirty="0" smtClean="0">
                <a:solidFill>
                  <a:srgbClr val="002060"/>
                </a:solidFill>
                <a:latin typeface="Times New Roman" panose="02020603050405020304" pitchFamily="18" charset="0"/>
                <a:cs typeface="Times New Roman" panose="02020603050405020304" pitchFamily="18" charset="0"/>
              </a:rPr>
              <a:t> </a:t>
            </a:r>
            <a:r>
              <a:rPr lang="ru-RU" sz="2000" dirty="0" smtClean="0">
                <a:solidFill>
                  <a:srgbClr val="002060"/>
                </a:solidFill>
                <a:latin typeface="Times New Roman" panose="02020603050405020304" pitchFamily="18" charset="0"/>
                <a:cs typeface="Times New Roman" panose="02020603050405020304" pitchFamily="18" charset="0"/>
              </a:rPr>
              <a:t>воспитатель в группу с казахским </a:t>
            </a:r>
            <a:r>
              <a:rPr lang="ru-RU" sz="2000" smtClean="0">
                <a:solidFill>
                  <a:srgbClr val="002060"/>
                </a:solidFill>
                <a:latin typeface="Times New Roman" panose="02020603050405020304" pitchFamily="18" charset="0"/>
                <a:cs typeface="Times New Roman" panose="02020603050405020304" pitchFamily="18" charset="0"/>
              </a:rPr>
              <a:t>языком обучения </a:t>
            </a:r>
            <a:r>
              <a:rPr lang="ru-RU" sz="2000" dirty="0">
                <a:solidFill>
                  <a:srgbClr val="002060"/>
                </a:solidFill>
                <a:latin typeface="Times New Roman" panose="02020603050405020304" pitchFamily="18" charset="0"/>
                <a:cs typeface="Times New Roman" panose="02020603050405020304" pitchFamily="18" charset="0"/>
              </a:rPr>
              <a:t>- 1 единица по  </a:t>
            </a:r>
            <a:r>
              <a:rPr lang="ru-RU" sz="2000" dirty="0" smtClean="0">
                <a:solidFill>
                  <a:srgbClr val="002060"/>
                </a:solidFill>
                <a:latin typeface="Times New Roman" panose="02020603050405020304" pitchFamily="18" charset="0"/>
                <a:cs typeface="Times New Roman" panose="02020603050405020304" pitchFamily="18" charset="0"/>
              </a:rPr>
              <a:t>1,125 </a:t>
            </a:r>
            <a:r>
              <a:rPr lang="ru-RU" sz="2000" dirty="0">
                <a:solidFill>
                  <a:srgbClr val="002060"/>
                </a:solidFill>
                <a:latin typeface="Times New Roman" panose="02020603050405020304" pitchFamily="18" charset="0"/>
                <a:cs typeface="Times New Roman" panose="02020603050405020304" pitchFamily="18" charset="0"/>
              </a:rPr>
              <a:t>ставки, </a:t>
            </a:r>
          </a:p>
          <a:p>
            <a:pPr marL="0" lvl="0" indent="0" algn="ctr">
              <a:buNone/>
            </a:pPr>
            <a:r>
              <a:rPr lang="ru-RU" sz="2000" b="1" dirty="0">
                <a:solidFill>
                  <a:srgbClr val="002060"/>
                </a:solidFill>
                <a:latin typeface="Times New Roman" panose="02020603050405020304" pitchFamily="18" charset="0"/>
                <a:cs typeface="Times New Roman" panose="02020603050405020304" pitchFamily="18" charset="0"/>
              </a:rPr>
              <a:t>Должностные  обязанности:</a:t>
            </a:r>
            <a:endParaRPr lang="ru-RU" sz="2000" dirty="0">
              <a:solidFill>
                <a:srgbClr val="002060"/>
              </a:solidFill>
              <a:latin typeface="Times New Roman" panose="02020603050405020304" pitchFamily="18" charset="0"/>
              <a:cs typeface="Times New Roman" panose="02020603050405020304" pitchFamily="18" charset="0"/>
            </a:endParaRPr>
          </a:p>
          <a:p>
            <a:pPr marL="0" indent="0">
              <a:buNone/>
            </a:pPr>
            <a:r>
              <a:rPr lang="ru-RU" sz="2000" b="1" dirty="0">
                <a:solidFill>
                  <a:srgbClr val="002060"/>
                </a:solidFill>
                <a:latin typeface="Times New Roman" panose="02020603050405020304" pitchFamily="18" charset="0"/>
                <a:cs typeface="Times New Roman" panose="02020603050405020304" pitchFamily="18" charset="0"/>
              </a:rPr>
              <a:t>Воспитатель дошкольной организации образования:</a:t>
            </a:r>
            <a:r>
              <a:rPr lang="ru-RU" sz="2000" dirty="0">
                <a:solidFill>
                  <a:srgbClr val="002060"/>
                </a:solidFill>
                <a:latin typeface="Times New Roman" panose="02020603050405020304" pitchFamily="18" charset="0"/>
                <a:cs typeface="Times New Roman" panose="02020603050405020304" pitchFamily="18" charset="0"/>
              </a:rPr>
              <a:t> </a:t>
            </a:r>
          </a:p>
          <a:p>
            <a:pPr lvl="0"/>
            <a:r>
              <a:rPr lang="ru-RU" sz="2000" dirty="0">
                <a:solidFill>
                  <a:srgbClr val="002060"/>
                </a:solidFill>
                <a:latin typeface="Times New Roman" panose="02020603050405020304" pitchFamily="18" charset="0"/>
                <a:cs typeface="Times New Roman" panose="02020603050405020304" pitchFamily="18" charset="0"/>
              </a:rPr>
              <a:t>Обеспечивает охрану жизни и здоровья детей, применяет </a:t>
            </a:r>
            <a:r>
              <a:rPr lang="ru-RU" sz="2000" dirty="0" err="1">
                <a:solidFill>
                  <a:srgbClr val="002060"/>
                </a:solidFill>
                <a:latin typeface="Times New Roman" panose="02020603050405020304" pitchFamily="18" charset="0"/>
                <a:cs typeface="Times New Roman" panose="02020603050405020304" pitchFamily="18" charset="0"/>
              </a:rPr>
              <a:t>здоровьесберегающие</a:t>
            </a:r>
            <a:r>
              <a:rPr lang="ru-RU" sz="2000" dirty="0">
                <a:solidFill>
                  <a:srgbClr val="002060"/>
                </a:solidFill>
                <a:latin typeface="Times New Roman" panose="02020603050405020304" pitchFamily="18" charset="0"/>
                <a:cs typeface="Times New Roman" panose="02020603050405020304" pitchFamily="18" charset="0"/>
              </a:rPr>
              <a:t> технологии в их воспитании и обучении;</a:t>
            </a:r>
          </a:p>
          <a:p>
            <a:pPr lvl="0"/>
            <a:r>
              <a:rPr lang="ru-RU" sz="2000" dirty="0">
                <a:solidFill>
                  <a:srgbClr val="002060"/>
                </a:solidFill>
                <a:latin typeface="Times New Roman" panose="02020603050405020304" pitchFamily="18" charset="0"/>
                <a:cs typeface="Times New Roman" panose="02020603050405020304" pitchFamily="18" charset="0"/>
              </a:rPr>
              <a:t>Осуществляет педагогический процесс в соответствии с требованиями государственного общеобязательный стандарта образования, расписанием организованной учебной деятельности согласно типовому учебному плану дошкольного воспитания и обучения возрастной группы;</a:t>
            </a:r>
          </a:p>
          <a:p>
            <a:pPr lvl="0"/>
            <a:r>
              <a:rPr lang="ru-RU" sz="2000" dirty="0">
                <a:solidFill>
                  <a:srgbClr val="002060"/>
                </a:solidFill>
                <a:latin typeface="Times New Roman" panose="02020603050405020304" pitchFamily="18" charset="0"/>
                <a:cs typeface="Times New Roman" panose="02020603050405020304" pitchFamily="18" charset="0"/>
              </a:rPr>
              <a:t>Организует и проводит режимные моменты (утренний прием, утренняя гимнастика, прием пищи в течении дня, руководит детской деятельностью (игровая, творческая, познавательная, двигательная, изобразительная, трудовая, экспериментальная, самостоятельная и иное), прогулки, дневной сон, индивидуальную работу, оздоровительные мероприятия, создает предметно-развивающую среду);</a:t>
            </a:r>
          </a:p>
          <a:p>
            <a:pPr lvl="0"/>
            <a:r>
              <a:rPr lang="ru-RU" sz="2000" dirty="0">
                <a:solidFill>
                  <a:srgbClr val="002060"/>
                </a:solidFill>
                <a:latin typeface="Times New Roman" panose="02020603050405020304" pitchFamily="18" charset="0"/>
                <a:cs typeface="Times New Roman" panose="02020603050405020304" pitchFamily="18" charset="0"/>
              </a:rPr>
              <a:t>Осуществляет личностно-ориентированный подход в работе с детьми; </a:t>
            </a:r>
          </a:p>
          <a:p>
            <a:pPr lvl="0"/>
            <a:r>
              <a:rPr lang="ru-RU" sz="2000" dirty="0">
                <a:solidFill>
                  <a:srgbClr val="002060"/>
                </a:solidFill>
                <a:latin typeface="Times New Roman" panose="02020603050405020304" pitchFamily="18" charset="0"/>
                <a:cs typeface="Times New Roman" panose="02020603050405020304" pitchFamily="18" charset="0"/>
              </a:rPr>
              <a:t>Оказывает содействие специалистам в области коррекционной деятельности с детьми, имеющими отклонения в развитии, планирует </a:t>
            </a:r>
            <a:r>
              <a:rPr lang="ru-RU" sz="2000" dirty="0" err="1">
                <a:solidFill>
                  <a:srgbClr val="002060"/>
                </a:solidFill>
                <a:latin typeface="Times New Roman" panose="02020603050405020304" pitchFamily="18" charset="0"/>
                <a:cs typeface="Times New Roman" panose="02020603050405020304" pitchFamily="18" charset="0"/>
              </a:rPr>
              <a:t>воспитательно</a:t>
            </a:r>
            <a:r>
              <a:rPr lang="ru-RU" sz="2000" dirty="0">
                <a:solidFill>
                  <a:srgbClr val="002060"/>
                </a:solidFill>
                <a:latin typeface="Times New Roman" panose="02020603050405020304" pitchFamily="18" charset="0"/>
                <a:cs typeface="Times New Roman" panose="02020603050405020304" pitchFamily="18" charset="0"/>
              </a:rPr>
              <a:t>-образовательный процесс на основе изучения типовой учебной программы дошкольного воспитания и обучения, учебно-методической литературы и с учетом индивидуальных образовательных потребностей детей группы;</a:t>
            </a:r>
          </a:p>
          <a:p>
            <a:pPr lvl="0"/>
            <a:r>
              <a:rPr lang="ru-RU" sz="2000" dirty="0">
                <a:solidFill>
                  <a:srgbClr val="002060"/>
                </a:solidFill>
                <a:latin typeface="Times New Roman" panose="02020603050405020304" pitchFamily="18" charset="0"/>
                <a:cs typeface="Times New Roman" panose="02020603050405020304" pitchFamily="18" charset="0"/>
              </a:rPr>
              <a:t>Проектирует </a:t>
            </a:r>
            <a:r>
              <a:rPr lang="ru-RU" sz="2000" dirty="0" err="1">
                <a:solidFill>
                  <a:srgbClr val="002060"/>
                </a:solidFill>
                <a:latin typeface="Times New Roman" panose="02020603050405020304" pitchFamily="18" charset="0"/>
                <a:cs typeface="Times New Roman" panose="02020603050405020304" pitchFamily="18" charset="0"/>
              </a:rPr>
              <a:t>воспитательно</a:t>
            </a:r>
            <a:r>
              <a:rPr lang="ru-RU" sz="2000" dirty="0">
                <a:solidFill>
                  <a:srgbClr val="002060"/>
                </a:solidFill>
                <a:latin typeface="Times New Roman" panose="02020603050405020304" pitchFamily="18" charset="0"/>
                <a:cs typeface="Times New Roman" panose="02020603050405020304" pitchFamily="18" charset="0"/>
              </a:rPr>
              <a:t>-образовательную деятельность на основе анализа достигнутых результатов;</a:t>
            </a:r>
          </a:p>
          <a:p>
            <a:pPr lvl="0"/>
            <a:r>
              <a:rPr lang="ru-RU" sz="2000" dirty="0">
                <a:solidFill>
                  <a:srgbClr val="002060"/>
                </a:solidFill>
                <a:latin typeface="Times New Roman" panose="02020603050405020304" pitchFamily="18" charset="0"/>
                <a:cs typeface="Times New Roman" panose="02020603050405020304" pitchFamily="18" charset="0"/>
              </a:rPr>
              <a:t>Осуществляет социализацию детей с особыми образовательными потребностями в образовательную среду для обеспечения равных стартовых возможностей при поступлении в школу; </a:t>
            </a:r>
          </a:p>
          <a:p>
            <a:pPr lvl="0"/>
            <a:r>
              <a:rPr lang="ru-RU" sz="2000" dirty="0">
                <a:solidFill>
                  <a:srgbClr val="002060"/>
                </a:solidFill>
                <a:latin typeface="Times New Roman" panose="02020603050405020304" pitchFamily="18" charset="0"/>
                <a:cs typeface="Times New Roman" panose="02020603050405020304" pitchFamily="18" charset="0"/>
              </a:rPr>
              <a:t>Обеспечивает индивидуальный подход к каждому ребенку с особыми образовательными потребностями с учетом рекомендаций специалистов; </a:t>
            </a:r>
          </a:p>
          <a:p>
            <a:pPr lvl="0"/>
            <a:r>
              <a:rPr lang="ru-RU" sz="2000" dirty="0">
                <a:solidFill>
                  <a:srgbClr val="002060"/>
                </a:solidFill>
                <a:latin typeface="Times New Roman" panose="02020603050405020304" pitchFamily="18" charset="0"/>
                <a:cs typeface="Times New Roman" panose="02020603050405020304" pitchFamily="18" charset="0"/>
              </a:rPr>
              <a:t>Принимает участие в мероприятиях, проводимых в дошкольной организации (совещания, педагогические и методические советы, конкурсы и иное); </a:t>
            </a:r>
          </a:p>
          <a:p>
            <a:pPr lvl="0"/>
            <a:r>
              <a:rPr lang="ru-RU" sz="2000" dirty="0">
                <a:solidFill>
                  <a:srgbClr val="002060"/>
                </a:solidFill>
                <a:latin typeface="Times New Roman" panose="02020603050405020304" pitchFamily="18" charset="0"/>
                <a:cs typeface="Times New Roman" panose="02020603050405020304" pitchFamily="18" charset="0"/>
              </a:rPr>
              <a:t>Занимается изучением, обобщением, распространением и внедрением лучших практик на основе изучения отечественного и зарубежного опыта;</a:t>
            </a:r>
          </a:p>
          <a:p>
            <a:pPr lvl="0"/>
            <a:r>
              <a:rPr lang="ru-RU" sz="2000" dirty="0">
                <a:solidFill>
                  <a:srgbClr val="002060"/>
                </a:solidFill>
                <a:latin typeface="Times New Roman" panose="02020603050405020304" pitchFamily="18" charset="0"/>
                <a:cs typeface="Times New Roman" panose="02020603050405020304" pitchFamily="18" charset="0"/>
              </a:rPr>
              <a:t>Осуществляет консультационную помощь родителям по вопросам воспитания и обучения детей дошкольного возраста.</a:t>
            </a:r>
          </a:p>
          <a:p>
            <a:endParaRPr lang="ru-RU" sz="6400" dirty="0" smtClean="0">
              <a:solidFill>
                <a:srgbClr val="002060"/>
              </a:solidFill>
              <a:latin typeface="Times New Roman" pitchFamily="18" charset="0"/>
              <a:cs typeface="Times New Roman" pitchFamily="18" charset="0"/>
            </a:endParaRPr>
          </a:p>
          <a:p>
            <a:endParaRPr lang="ru-RU"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8600" y="0"/>
            <a:ext cx="7924800" cy="6172200"/>
          </a:xfrm>
        </p:spPr>
        <p:txBody>
          <a:bodyPr>
            <a:normAutofit/>
          </a:bodyPr>
          <a:lstStyle/>
          <a:p>
            <a:pPr marL="0" indent="0" algn="ctr">
              <a:buNone/>
            </a:pPr>
            <a:r>
              <a:rPr lang="ru-RU" sz="3800" b="1" dirty="0">
                <a:solidFill>
                  <a:srgbClr val="002060"/>
                </a:solidFill>
                <a:latin typeface="Times New Roman" panose="02020603050405020304" pitchFamily="18" charset="0"/>
                <a:cs typeface="Times New Roman" panose="02020603050405020304" pitchFamily="18" charset="0"/>
              </a:rPr>
              <a:t>Размер заработной платы:</a:t>
            </a:r>
            <a:endParaRPr lang="ru-RU" sz="3800" dirty="0">
              <a:solidFill>
                <a:srgbClr val="002060"/>
              </a:solidFill>
              <a:latin typeface="Times New Roman" panose="02020603050405020304" pitchFamily="18" charset="0"/>
              <a:cs typeface="Times New Roman" panose="02020603050405020304" pitchFamily="18" charset="0"/>
            </a:endParaRPr>
          </a:p>
          <a:p>
            <a:pPr marL="0" indent="0">
              <a:buNone/>
            </a:pPr>
            <a:endParaRPr lang="ru-RU" sz="6400" dirty="0" smtClean="0">
              <a:solidFill>
                <a:srgbClr val="002060"/>
              </a:solidFill>
              <a:latin typeface="Times New Roman" pitchFamily="18" charset="0"/>
              <a:cs typeface="Times New Roman" pitchFamily="18" charset="0"/>
            </a:endParaRPr>
          </a:p>
          <a:p>
            <a:endParaRPr lang="ru-RU" dirty="0">
              <a:solidFill>
                <a:srgbClr val="002060"/>
              </a:solidFill>
            </a:endParaRPr>
          </a:p>
        </p:txBody>
      </p:sp>
      <p:graphicFrame>
        <p:nvGraphicFramePr>
          <p:cNvPr id="2" name="Таблица 1"/>
          <p:cNvGraphicFramePr>
            <a:graphicFrameLocks noGrp="1"/>
          </p:cNvGraphicFramePr>
          <p:nvPr>
            <p:extLst>
              <p:ext uri="{D42A27DB-BD31-4B8C-83A1-F6EECF244321}">
                <p14:modId xmlns:p14="http://schemas.microsoft.com/office/powerpoint/2010/main" val="4104156672"/>
              </p:ext>
            </p:extLst>
          </p:nvPr>
        </p:nvGraphicFramePr>
        <p:xfrm>
          <a:off x="457200" y="1371604"/>
          <a:ext cx="7239000" cy="4267200"/>
        </p:xfrm>
        <a:graphic>
          <a:graphicData uri="http://schemas.openxmlformats.org/drawingml/2006/table">
            <a:tbl>
              <a:tblPr firstRow="1" firstCol="1" bandRow="1">
                <a:tableStyleId>{5C22544A-7EE6-4342-B048-85BDC9FD1C3A}</a:tableStyleId>
              </a:tblPr>
              <a:tblGrid>
                <a:gridCol w="1875586"/>
                <a:gridCol w="2681707"/>
                <a:gridCol w="2681707"/>
              </a:tblGrid>
              <a:tr h="426720">
                <a:tc rowSpan="2">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Звено</a:t>
                      </a:r>
                      <a:r>
                        <a:rPr lang="ru-RU" sz="1400" dirty="0">
                          <a:effectLst/>
                        </a:rPr>
                        <a:t>, ступень</a:t>
                      </a:r>
                      <a:endParaRPr lang="ru-RU" sz="1400" dirty="0">
                        <a:effectLst/>
                        <a:latin typeface="Calibri"/>
                        <a:ea typeface="Calibri"/>
                        <a:cs typeface="Times New Roman"/>
                      </a:endParaRPr>
                    </a:p>
                  </a:txBody>
                  <a:tcPr marL="64347" marR="64347" marT="0" marB="0"/>
                </a:tc>
                <a:tc gridSpan="2">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В </a:t>
                      </a:r>
                      <a:r>
                        <a:rPr lang="ru-RU" sz="1400" dirty="0">
                          <a:effectLst/>
                        </a:rPr>
                        <a:t>зависимости от выслуги лет</a:t>
                      </a:r>
                      <a:endParaRPr lang="ru-RU" sz="1400" dirty="0">
                        <a:effectLst/>
                        <a:latin typeface="Calibri"/>
                        <a:ea typeface="Calibri"/>
                        <a:cs typeface="Times New Roman"/>
                      </a:endParaRPr>
                    </a:p>
                  </a:txBody>
                  <a:tcPr marL="64347" marR="64347" marT="0" marB="0"/>
                </a:tc>
                <a:tc hMerge="1">
                  <a:txBody>
                    <a:bodyPr/>
                    <a:lstStyle/>
                    <a:p>
                      <a:endParaRPr lang=""/>
                    </a:p>
                  </a:txBody>
                  <a:tcPr/>
                </a:tc>
              </a:tr>
              <a:tr h="426720">
                <a:tc vMerge="1">
                  <a:txBody>
                    <a:bodyPr/>
                    <a:lstStyle/>
                    <a:p>
                      <a:endParaRPr lang=""/>
                    </a:p>
                  </a:txBody>
                  <a:tcPr/>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минимальный</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максимальный</a:t>
                      </a:r>
                      <a:endParaRPr lang="ru-RU" sz="1400" dirty="0">
                        <a:effectLst/>
                        <a:latin typeface="Calibri"/>
                        <a:ea typeface="Calibri"/>
                        <a:cs typeface="Times New Roman"/>
                      </a:endParaRPr>
                    </a:p>
                  </a:txBody>
                  <a:tcPr marL="64347" marR="64347" marT="0" marB="0"/>
                </a:tc>
              </a:tr>
              <a:tr h="426720">
                <a:tc>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В </a:t>
                      </a:r>
                      <a:r>
                        <a:rPr lang="ru-RU" sz="1400" dirty="0">
                          <a:effectLst/>
                        </a:rPr>
                        <a:t>3-1</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146178</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168122</a:t>
                      </a:r>
                      <a:endParaRPr lang="ru-RU" sz="1400" dirty="0">
                        <a:effectLst/>
                        <a:latin typeface="Calibri"/>
                        <a:ea typeface="Calibri"/>
                        <a:cs typeface="Times New Roman"/>
                      </a:endParaRPr>
                    </a:p>
                  </a:txBody>
                  <a:tcPr marL="64347" marR="64347" marT="0" marB="0"/>
                </a:tc>
              </a:tr>
              <a:tr h="426720">
                <a:tc>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В </a:t>
                      </a:r>
                      <a:r>
                        <a:rPr lang="ru-RU" sz="1400" dirty="0">
                          <a:effectLst/>
                        </a:rPr>
                        <a:t>3-2</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136266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159626</a:t>
                      </a:r>
                      <a:endParaRPr lang="ru-RU" sz="1400" dirty="0">
                        <a:effectLst/>
                        <a:latin typeface="Calibri"/>
                        <a:ea typeface="Calibri"/>
                        <a:cs typeface="Times New Roman"/>
                      </a:endParaRPr>
                    </a:p>
                  </a:txBody>
                  <a:tcPr marL="64347" marR="64347" marT="0" marB="0"/>
                </a:tc>
              </a:tr>
              <a:tr h="426720">
                <a:tc>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В </a:t>
                      </a:r>
                      <a:r>
                        <a:rPr lang="ru-RU" sz="1400" dirty="0">
                          <a:effectLst/>
                        </a:rPr>
                        <a:t>3-3</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135206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159274</a:t>
                      </a:r>
                      <a:endParaRPr lang="ru-RU" sz="1400" dirty="0">
                        <a:effectLst/>
                        <a:latin typeface="Calibri"/>
                        <a:ea typeface="Calibri"/>
                        <a:cs typeface="Times New Roman"/>
                      </a:endParaRPr>
                    </a:p>
                  </a:txBody>
                  <a:tcPr marL="64347" marR="64347" marT="0" marB="0"/>
                </a:tc>
              </a:tr>
              <a:tr h="426720">
                <a:tc>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В </a:t>
                      </a:r>
                      <a:r>
                        <a:rPr lang="ru-RU" sz="1400" dirty="0">
                          <a:effectLst/>
                        </a:rPr>
                        <a:t>3-4</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124586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148300</a:t>
                      </a:r>
                      <a:endParaRPr lang="ru-RU" sz="1400" dirty="0">
                        <a:effectLst/>
                        <a:latin typeface="Calibri"/>
                        <a:ea typeface="Calibri"/>
                        <a:cs typeface="Times New Roman"/>
                      </a:endParaRPr>
                    </a:p>
                  </a:txBody>
                  <a:tcPr marL="64347" marR="64347" marT="0" marB="0"/>
                </a:tc>
              </a:tr>
              <a:tr h="426720">
                <a:tc>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В </a:t>
                      </a:r>
                      <a:r>
                        <a:rPr lang="ru-RU" sz="1400" dirty="0">
                          <a:effectLst/>
                        </a:rPr>
                        <a:t>4-1</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139806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159980</a:t>
                      </a:r>
                      <a:endParaRPr lang="ru-RU" sz="1400" dirty="0">
                        <a:effectLst/>
                        <a:latin typeface="Calibri"/>
                        <a:ea typeface="Calibri"/>
                        <a:cs typeface="Times New Roman"/>
                      </a:endParaRPr>
                    </a:p>
                  </a:txBody>
                  <a:tcPr marL="64347" marR="64347" marT="0" marB="0"/>
                </a:tc>
              </a:tr>
              <a:tr h="426720">
                <a:tc>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В </a:t>
                      </a:r>
                      <a:r>
                        <a:rPr lang="ru-RU" sz="1400" dirty="0">
                          <a:effectLst/>
                        </a:rPr>
                        <a:t>4-2</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132020</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155380</a:t>
                      </a:r>
                      <a:endParaRPr lang="ru-RU" sz="1400" dirty="0">
                        <a:effectLst/>
                        <a:latin typeface="Calibri"/>
                        <a:ea typeface="Calibri"/>
                        <a:cs typeface="Times New Roman"/>
                      </a:endParaRPr>
                    </a:p>
                  </a:txBody>
                  <a:tcPr marL="64347" marR="64347" marT="0" marB="0"/>
                </a:tc>
              </a:tr>
              <a:tr h="426720">
                <a:tc>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В </a:t>
                      </a:r>
                      <a:r>
                        <a:rPr lang="ru-RU" sz="1400" dirty="0">
                          <a:effectLst/>
                        </a:rPr>
                        <a:t>4-3</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129896</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151840</a:t>
                      </a:r>
                      <a:endParaRPr lang="ru-RU" sz="1400" dirty="0">
                        <a:effectLst/>
                        <a:latin typeface="Calibri"/>
                        <a:ea typeface="Calibri"/>
                        <a:cs typeface="Times New Roman"/>
                      </a:endParaRPr>
                    </a:p>
                  </a:txBody>
                  <a:tcPr marL="64347" marR="64347" marT="0" marB="0"/>
                </a:tc>
              </a:tr>
              <a:tr h="426720">
                <a:tc>
                  <a:txBody>
                    <a:bodyPr/>
                    <a:lstStyle/>
                    <a:p>
                      <a:pPr>
                        <a:lnSpc>
                          <a:spcPts val="1200"/>
                        </a:lnSpc>
                        <a:spcAft>
                          <a:spcPts val="0"/>
                        </a:spcAft>
                      </a:pPr>
                      <a:endParaRPr lang="ru-RU" sz="1400" dirty="0" smtClean="0">
                        <a:effectLst/>
                      </a:endParaRPr>
                    </a:p>
                    <a:p>
                      <a:pPr>
                        <a:lnSpc>
                          <a:spcPts val="1200"/>
                        </a:lnSpc>
                        <a:spcAft>
                          <a:spcPts val="0"/>
                        </a:spcAft>
                      </a:pPr>
                      <a:r>
                        <a:rPr lang="ru-RU" sz="1400" dirty="0" smtClean="0">
                          <a:effectLst/>
                        </a:rPr>
                        <a:t>В </a:t>
                      </a:r>
                      <a:r>
                        <a:rPr lang="ru-RU" sz="1400" dirty="0">
                          <a:effectLst/>
                        </a:rPr>
                        <a:t>4-4</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117508</a:t>
                      </a:r>
                      <a:endParaRPr lang="ru-RU" sz="1400" dirty="0">
                        <a:effectLst/>
                        <a:latin typeface="Calibri"/>
                        <a:ea typeface="Calibri"/>
                        <a:cs typeface="Times New Roman"/>
                      </a:endParaRPr>
                    </a:p>
                  </a:txBody>
                  <a:tcPr marL="64347" marR="64347" marT="0" marB="0"/>
                </a:tc>
                <a:tc>
                  <a:txBody>
                    <a:bodyPr/>
                    <a:lstStyle/>
                    <a:p>
                      <a:pPr algn="ctr">
                        <a:lnSpc>
                          <a:spcPts val="1200"/>
                        </a:lnSpc>
                        <a:spcAft>
                          <a:spcPts val="0"/>
                        </a:spcAft>
                      </a:pPr>
                      <a:endParaRPr lang="ru-RU" sz="1400" dirty="0" smtClean="0">
                        <a:effectLst/>
                      </a:endParaRPr>
                    </a:p>
                    <a:p>
                      <a:pPr algn="ctr">
                        <a:lnSpc>
                          <a:spcPts val="1200"/>
                        </a:lnSpc>
                        <a:spcAft>
                          <a:spcPts val="0"/>
                        </a:spcAft>
                      </a:pPr>
                      <a:r>
                        <a:rPr lang="ru-RU" sz="1400" dirty="0" smtClean="0">
                          <a:effectLst/>
                        </a:rPr>
                        <a:t>132020</a:t>
                      </a:r>
                      <a:endParaRPr lang="ru-RU" sz="1400" dirty="0">
                        <a:effectLst/>
                        <a:latin typeface="Calibri"/>
                        <a:ea typeface="Calibri"/>
                        <a:cs typeface="Times New Roman"/>
                      </a:endParaRPr>
                    </a:p>
                  </a:txBody>
                  <a:tcPr marL="64347" marR="64347" marT="0" marB="0"/>
                </a:tc>
              </a:tr>
            </a:tbl>
          </a:graphicData>
        </a:graphic>
      </p:graphicFrame>
    </p:spTree>
    <p:extLst>
      <p:ext uri="{BB962C8B-B14F-4D97-AF65-F5344CB8AC3E}">
        <p14:creationId xmlns:p14="http://schemas.microsoft.com/office/powerpoint/2010/main" val="11917637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TotalTime>
  <Words>1365</Words>
  <Application>Microsoft Office PowerPoint</Application>
  <PresentationFormat>Экран (4:3)</PresentationFormat>
  <Paragraphs>232</Paragraphs>
  <Slides>12</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Изящная</vt:lpstr>
      <vt:lpstr>назар аударыңыз бос орындар!</vt:lpstr>
      <vt:lpstr>Презентация PowerPoint</vt:lpstr>
      <vt:lpstr>Презентация PowerPoint</vt:lpstr>
      <vt:lpstr>Презентация PowerPoint</vt:lpstr>
      <vt:lpstr>Презентация PowerPoint</vt:lpstr>
      <vt:lpstr>Презентация PowerPoint</vt:lpstr>
      <vt:lpstr>ВНИМАНИЕ ВАКАНСИя!</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ВАКАНСИИ</dc:title>
  <dc:creator>Администратор</dc:creator>
  <cp:lastModifiedBy>User</cp:lastModifiedBy>
  <cp:revision>22</cp:revision>
  <dcterms:created xsi:type="dcterms:W3CDTF">2006-08-16T00:00:00Z</dcterms:created>
  <dcterms:modified xsi:type="dcterms:W3CDTF">2023-11-20T11:16:28Z</dcterms:modified>
</cp:coreProperties>
</file>