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9208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КГУ  «ОБЩЕОБРАЗОВАТЕЛЬНАЯ ШКОЛА № 19 ГОРОДА ТЕМИРТАУ»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237626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ПЛАН  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ВНУТРИШКОЛЬНОГО КОНТРОЛЯ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НА 2023-2024 УЧЕБНЫЙ ГОД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69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НАПРАВЛЕНИЯ ВНУТРИШКОЛЬНОГО КОНТРОЛЯ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394" y="3171310"/>
            <a:ext cx="2644242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Аналитическая работа </a:t>
            </a:r>
            <a:r>
              <a:rPr lang="ru-RU" dirty="0">
                <a:solidFill>
                  <a:schemeClr val="tx1"/>
                </a:solidFill>
              </a:rPr>
              <a:t>по результатам проведённых</a:t>
            </a:r>
            <a:r>
              <a:rPr lang="kk-KZ" dirty="0">
                <a:solidFill>
                  <a:schemeClr val="tx1"/>
                </a:solidFill>
              </a:rPr>
              <a:t> СОР и СОЧ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60232" y="1735716"/>
            <a:ext cx="2304256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Исследование уровня </a:t>
            </a:r>
            <a:r>
              <a:rPr lang="ru-RU" dirty="0">
                <a:solidFill>
                  <a:schemeClr val="tx1"/>
                </a:solidFill>
              </a:rPr>
              <a:t>функциональной грамотности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3103" y="3195636"/>
            <a:ext cx="252028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kk-KZ" dirty="0">
                <a:solidFill>
                  <a:schemeClr val="tx1"/>
                </a:solidFill>
              </a:rPr>
              <a:t>Анализ качества </a:t>
            </a:r>
            <a:r>
              <a:rPr lang="ru-RU" dirty="0">
                <a:solidFill>
                  <a:schemeClr val="tx1"/>
                </a:solidFill>
              </a:rPr>
              <a:t>знаний </a:t>
            </a:r>
            <a:r>
              <a:rPr lang="kk-KZ" dirty="0">
                <a:solidFill>
                  <a:schemeClr val="tx1"/>
                </a:solidFill>
              </a:rPr>
              <a:t>по итогам </a:t>
            </a:r>
            <a:r>
              <a:rPr lang="ru-RU" dirty="0">
                <a:solidFill>
                  <a:schemeClr val="tx1"/>
                </a:solidFill>
              </a:rPr>
              <a:t>каждой </a:t>
            </a:r>
            <a:r>
              <a:rPr lang="kk-KZ" dirty="0">
                <a:solidFill>
                  <a:schemeClr val="tx1"/>
                </a:solidFill>
              </a:rPr>
              <a:t>учебной четверти</a:t>
            </a:r>
            <a:r>
              <a:rPr lang="ru-RU" dirty="0">
                <a:solidFill>
                  <a:schemeClr val="tx1"/>
                </a:solidFill>
              </a:rPr>
              <a:t> / 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1760042"/>
            <a:ext cx="180020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 работы со слабоуспевающими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2300" y="3221273"/>
            <a:ext cx="2525159" cy="10151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kk-KZ" dirty="0">
                <a:solidFill>
                  <a:schemeClr val="tx1"/>
                </a:solidFill>
              </a:rPr>
              <a:t>ыявлени</a:t>
            </a:r>
            <a:r>
              <a:rPr lang="ru-RU" dirty="0">
                <a:solidFill>
                  <a:schemeClr val="tx1"/>
                </a:solidFill>
              </a:rPr>
              <a:t>е</a:t>
            </a:r>
            <a:r>
              <a:rPr lang="kk-KZ" dirty="0">
                <a:solidFill>
                  <a:schemeClr val="tx1"/>
                </a:solidFill>
              </a:rPr>
              <a:t> причин и последствий</a:t>
            </a:r>
            <a:r>
              <a:rPr lang="ru-RU" dirty="0">
                <a:solidFill>
                  <a:schemeClr val="tx1"/>
                </a:solidFill>
              </a:rPr>
              <a:t> неуспеваемости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9772" y="1731007"/>
            <a:ext cx="1908212" cy="1169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Формирование читательской грамотности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1735716"/>
            <a:ext cx="1728192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Уровень учебных достижений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4581128"/>
            <a:ext cx="3240360" cy="10208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Р</a:t>
            </a:r>
            <a:r>
              <a:rPr lang="ru-RU" dirty="0" err="1">
                <a:solidFill>
                  <a:schemeClr val="tx1"/>
                </a:solidFill>
              </a:rPr>
              <a:t>езультат</a:t>
            </a:r>
            <a:r>
              <a:rPr lang="ru-RU" dirty="0">
                <a:solidFill>
                  <a:schemeClr val="tx1"/>
                </a:solidFill>
              </a:rPr>
              <a:t> р</a:t>
            </a:r>
            <a:r>
              <a:rPr lang="kk-KZ" dirty="0">
                <a:solidFill>
                  <a:schemeClr val="tx1"/>
                </a:solidFill>
              </a:rPr>
              <a:t>абот</a:t>
            </a:r>
            <a:r>
              <a:rPr lang="ru-RU" dirty="0">
                <a:solidFill>
                  <a:schemeClr val="tx1"/>
                </a:solidFill>
              </a:rPr>
              <a:t>ы</a:t>
            </a:r>
            <a:r>
              <a:rPr lang="kk-KZ" dirty="0">
                <a:solidFill>
                  <a:schemeClr val="tx1"/>
                </a:solidFill>
              </a:rPr>
              <a:t> с классами с низким качеством </a:t>
            </a:r>
            <a:r>
              <a:rPr lang="kk-KZ" dirty="0" smtClean="0">
                <a:solidFill>
                  <a:schemeClr val="tx1"/>
                </a:solidFill>
              </a:rPr>
              <a:t>знаний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64420" y="4503344"/>
            <a:ext cx="3159575" cy="109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Состояние работы по устранению п</a:t>
            </a:r>
            <a:r>
              <a:rPr lang="kk-KZ" dirty="0">
                <a:solidFill>
                  <a:schemeClr val="tx1"/>
                </a:solidFill>
              </a:rPr>
              <a:t>робел</a:t>
            </a:r>
            <a:r>
              <a:rPr lang="ru-RU" dirty="0" err="1">
                <a:solidFill>
                  <a:schemeClr val="tx1"/>
                </a:solidFill>
              </a:rPr>
              <a:t>ов</a:t>
            </a:r>
            <a:r>
              <a:rPr lang="kk-KZ" dirty="0">
                <a:solidFill>
                  <a:schemeClr val="tx1"/>
                </a:solidFill>
              </a:rPr>
              <a:t> в знаниях </a:t>
            </a:r>
            <a:r>
              <a:rPr lang="ru-RU" dirty="0">
                <a:solidFill>
                  <a:schemeClr val="tx1"/>
                </a:solidFill>
              </a:rPr>
              <a:t>обучающихся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6540" y="798794"/>
            <a:ext cx="82809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 </a:t>
            </a:r>
            <a:endParaRPr lang="ru-RU" b="1" dirty="0" smtClean="0"/>
          </a:p>
          <a:p>
            <a:pPr algn="ctr"/>
            <a:r>
              <a:rPr lang="ru-RU" b="1" dirty="0" smtClean="0"/>
              <a:t> </a:t>
            </a:r>
            <a:r>
              <a:rPr lang="kk-KZ" b="1" dirty="0"/>
              <a:t>III. КОНТРОЛЬ ЗА РАБОТОЙ ПО ВОСПОЛНЕНИЮ ПРОБЕЛОВ В ЗНАНИЯХ </a:t>
            </a:r>
            <a:endParaRPr lang="ru-RU" dirty="0"/>
          </a:p>
          <a:p>
            <a:pPr algn="ctr"/>
            <a:r>
              <a:rPr lang="kk-KZ" b="1" dirty="0"/>
              <a:t>И ЗА РАБОТОЙ СО СЛАБОУСПЕВАЮЩИМИ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700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НАПРАВЛЕНИЯ ВНУТРИШКОЛЬНОГО КОНТРОЛЯ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394" y="3171310"/>
            <a:ext cx="2644242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Качество работы научного руководителя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8224" y="1735716"/>
            <a:ext cx="2376264" cy="12612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Готовность ученика у ведению исследовательской деятельности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3103" y="3195636"/>
            <a:ext cx="252028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Качество продукта исследования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1760042"/>
            <a:ext cx="3168352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Обновление базы талантливых и мотивированных детей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56176" y="3221273"/>
            <a:ext cx="2651283" cy="10151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Внедрение элементов проектной деятельности на уроках и факультативах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1735716"/>
            <a:ext cx="2520280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плана проведения исследования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4581128"/>
            <a:ext cx="3240360" cy="10208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Эффективность и системность работы НОУ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64420" y="4503344"/>
            <a:ext cx="3159575" cy="109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>
                <a:solidFill>
                  <a:schemeClr val="tx1"/>
                </a:solidFill>
              </a:rPr>
              <a:t>Мониторинг успешности учеников из базы данных талантливых и мотивирован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kk-KZ" dirty="0">
                <a:solidFill>
                  <a:schemeClr val="tx1"/>
                </a:solidFill>
              </a:rPr>
              <a:t>ных детей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6540" y="798794"/>
            <a:ext cx="82809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  <a:r>
              <a:rPr lang="kk-KZ" b="1" dirty="0"/>
              <a:t>V. УЧЕБНО-ИССЛЕДОВАТЕЛЬСКАЯ ДЕЯТЕЛЬНОСТЬ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92886" y="5727935"/>
            <a:ext cx="3240360" cy="10208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 </a:t>
            </a:r>
            <a:r>
              <a:rPr lang="kk-KZ" dirty="0">
                <a:solidFill>
                  <a:schemeClr val="tx1"/>
                </a:solidFill>
              </a:rPr>
              <a:t>Результатив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kk-KZ" dirty="0">
                <a:solidFill>
                  <a:schemeClr val="tx1"/>
                </a:solidFill>
              </a:rPr>
              <a:t>ность участия в конкурсах научных </a:t>
            </a:r>
            <a:r>
              <a:rPr lang="ru-RU" dirty="0">
                <a:solidFill>
                  <a:schemeClr val="tx1"/>
                </a:solidFill>
              </a:rPr>
              <a:t> проектов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2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НАПРАВЛЕНИЯ ВНУТРИШКОЛЬНОГО КОНТРОЛЯ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3442" y="3171310"/>
            <a:ext cx="2644242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Работа творческих/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kk-KZ" dirty="0">
                <a:solidFill>
                  <a:schemeClr val="tx1"/>
                </a:solidFill>
              </a:rPr>
              <a:t>исследовательских групп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8908" y="3171310"/>
            <a:ext cx="252028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Профессиональное развитие и </a:t>
            </a:r>
            <a:r>
              <a:rPr lang="kk-KZ" dirty="0" smtClean="0">
                <a:solidFill>
                  <a:schemeClr val="tx1"/>
                </a:solidFill>
              </a:rPr>
              <a:t>самосовершенствова-ние </a:t>
            </a:r>
            <a:r>
              <a:rPr lang="kk-KZ" dirty="0">
                <a:solidFill>
                  <a:schemeClr val="tx1"/>
                </a:solidFill>
              </a:rPr>
              <a:t>учителя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1760042"/>
            <a:ext cx="180020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Методический уровень учителей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83103" y="1760042"/>
            <a:ext cx="1908212" cy="1169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Активная/пассивная позиция учителей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64617" y="1760042"/>
            <a:ext cx="2828863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Работа в системе «Молодой учитель - Наставник»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6540" y="798794"/>
            <a:ext cx="8280920" cy="7579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b="1" dirty="0" smtClean="0"/>
          </a:p>
          <a:p>
            <a:pPr algn="ctr"/>
            <a:r>
              <a:rPr lang="kk-KZ" b="1" dirty="0" smtClean="0"/>
              <a:t>V</a:t>
            </a:r>
            <a:r>
              <a:rPr lang="kk-KZ" b="1" dirty="0"/>
              <a:t>. КОНТРОЛЬ ЗА УРОВНЕМ МАСТЕРСТВА </a:t>
            </a:r>
            <a:endParaRPr lang="ru-RU" dirty="0"/>
          </a:p>
          <a:p>
            <a:pPr algn="ctr"/>
            <a:r>
              <a:rPr lang="kk-KZ" b="1" dirty="0"/>
              <a:t>И СОСТОЯНИЕМ МЕТОДИЧЕСКОЙ ГОТОВНОСТИ УЧИТЕЛЯ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582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НАПРАВЛЕНИЯ ВНУТРИШКОЛЬНОГО КОНТРОЛЯ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3071481"/>
            <a:ext cx="2644242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Организация досуга обучающихся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93232" y="4294069"/>
            <a:ext cx="3223454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Состояние р</a:t>
            </a:r>
            <a:r>
              <a:rPr lang="kk-KZ" sz="1400" dirty="0">
                <a:solidFill>
                  <a:schemeClr val="tx1"/>
                </a:solidFill>
              </a:rPr>
              <a:t>аботы по оказанию социально-психологической помощи неблагополучным семьям, учащимся «Группы риска» (индивидуальные консультации)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96406" y="3095807"/>
            <a:ext cx="252028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Взаимодействие школы с семьей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1760042"/>
            <a:ext cx="180020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Организация </a:t>
            </a:r>
            <a:r>
              <a:rPr lang="kk-KZ" dirty="0" smtClean="0">
                <a:solidFill>
                  <a:schemeClr val="tx1"/>
                </a:solidFill>
              </a:rPr>
              <a:t>воспитатель-ной </a:t>
            </a:r>
            <a:r>
              <a:rPr lang="kk-KZ" dirty="0">
                <a:solidFill>
                  <a:schemeClr val="tx1"/>
                </a:solidFill>
              </a:rPr>
              <a:t>работы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83991" y="3112407"/>
            <a:ext cx="2525159" cy="10151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Проведение </a:t>
            </a:r>
            <a:r>
              <a:rPr lang="ru-RU" dirty="0">
                <a:solidFill>
                  <a:schemeClr val="tx1"/>
                </a:solidFill>
              </a:rPr>
              <a:t>классных</a:t>
            </a:r>
            <a:r>
              <a:rPr lang="kk-KZ" dirty="0">
                <a:solidFill>
                  <a:schemeClr val="tx1"/>
                </a:solidFill>
              </a:rPr>
              <a:t> часов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9772" y="1731007"/>
            <a:ext cx="2916324" cy="1169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Руководство нормативными документами в воспитательной работе</a:t>
            </a:r>
            <a:r>
              <a:rPr lang="ru-RU" dirty="0"/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16686" y="1760042"/>
            <a:ext cx="2859770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Утверждение и проверка плана воспитательной работы классных руководителей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4365104"/>
            <a:ext cx="2016224" cy="10208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Организация и реализация внеурочн</a:t>
            </a:r>
            <a:r>
              <a:rPr lang="ru-RU" dirty="0" err="1">
                <a:solidFill>
                  <a:schemeClr val="tx1"/>
                </a:solidFill>
              </a:rPr>
              <a:t>ых</a:t>
            </a:r>
            <a:r>
              <a:rPr lang="kk-KZ" dirty="0">
                <a:solidFill>
                  <a:schemeClr val="tx1"/>
                </a:solidFill>
              </a:rPr>
              <a:t> проект</a:t>
            </a:r>
            <a:r>
              <a:rPr lang="ru-RU" dirty="0" err="1">
                <a:solidFill>
                  <a:schemeClr val="tx1"/>
                </a:solidFill>
              </a:rPr>
              <a:t>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4714" y="4294069"/>
            <a:ext cx="2562961" cy="109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Работа организаций самоуправления</a:t>
            </a:r>
            <a:r>
              <a:rPr lang="ru-RU" dirty="0">
                <a:solidFill>
                  <a:schemeClr val="tx1"/>
                </a:solidFill>
              </a:rPr>
              <a:t>,</a:t>
            </a:r>
            <a:r>
              <a:rPr lang="kk-KZ" dirty="0">
                <a:solidFill>
                  <a:schemeClr val="tx1"/>
                </a:solidFill>
              </a:rPr>
              <a:t> «Жас ұлан», «Жас қыран»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6540" y="798794"/>
            <a:ext cx="8280920" cy="7579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VI. КОНТРОЛЬ ЗА КАЧЕСТВОМ ВОСПИТАТЕЛЬНОГО ПРОЦЕССА, ПРОВЕДЕНИЕМ МЕРОПРИЯТИЙ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5550774"/>
            <a:ext cx="2304256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>
                <a:solidFill>
                  <a:schemeClr val="tx1"/>
                </a:solidFill>
              </a:rPr>
              <a:t>Состояние работы по профилактике правонарушений среди несовершеннолетних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15816" y="5550774"/>
            <a:ext cx="2304256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Состояние</a:t>
            </a:r>
            <a:r>
              <a:rPr lang="kk-KZ" dirty="0">
                <a:solidFill>
                  <a:schemeClr val="tx1"/>
                </a:solidFill>
              </a:rPr>
              <a:t> профориентационной работы учащихся 9-10 классов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7731" y="5556260"/>
            <a:ext cx="2304256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solidFill>
                  <a:schemeClr val="tx1"/>
                </a:solidFill>
              </a:rPr>
              <a:t>Уровень организации военно-патриотическ</a:t>
            </a:r>
            <a:r>
              <a:rPr lang="ru-RU" sz="1600" dirty="0">
                <a:solidFill>
                  <a:schemeClr val="tx1"/>
                </a:solidFill>
              </a:rPr>
              <a:t>ого воспитания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5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НАЗНАЧЕНИЕ ВНУТРИШКОЛЬНОГО КОНТРОЛЯ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Для реализации управленческих задач, связанных с контролем и улучшением учебно-воспитательного процесса, ежегодно 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разрабатывается 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План внутришкольного контроля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риказом 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министра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образования и науки Республики Казахстан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 от 6 апреля 2020 года № 130 «Об утверждении Перечня документов, обязательных для ведения педагогами организаций среднего, технического и профессионального, послесреднего образования и их формы». </a:t>
            </a:r>
            <a:endParaRPr lang="kk-KZ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500" b="1" u="sng" dirty="0">
                <a:latin typeface="Times New Roman" pitchFamily="18" charset="0"/>
                <a:cs typeface="Times New Roman" pitchFamily="18" charset="0"/>
              </a:rPr>
              <a:t>Планирование внутришкольного контроля ведётся по 6 направлениям:</a:t>
            </a:r>
            <a:endParaRPr lang="ru-RU" sz="15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1. Контроль за выполнением нормативных документов и ведением школьной документации согласно требованиям;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2. Контроль за качеством учебного процесса;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3. Контроль за работой по восполнению пробелов в знаниях и за работой со слабоуспевающими;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4. Учебно-исследовательская деятельность;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5. Контроль за уровнем мастерства и состоянием методической готовности учителя;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6. Контроль за качеством воспитательного процесса, проведением мероприятий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школы 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в конце учебного года определяет объекты контроля согласно 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шес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направлениям плана ВШК и прогнозирует управленческие решения,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ориентированные на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 совершенствовани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 учебно-воспитательного процесса в конкретной организации образования. </a:t>
            </a:r>
            <a:endParaRPr lang="kk-KZ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При планировании ВШК особое внимание 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уделялось 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постановке цели контроля, которая 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строиться по критери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ям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 SMART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конкретно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сть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, измеримо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сть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, достижимо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сть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, значимо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сть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, ограниченно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сть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 во времени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1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контроля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/>
              <a:t>Цель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контроля</a:t>
            </a:r>
            <a:r>
              <a:rPr lang="ru-RU" b="1" dirty="0"/>
              <a:t>: </a:t>
            </a:r>
            <a:r>
              <a:rPr lang="ru-RU" dirty="0"/>
              <a:t>повышение качества знаний и успеваемости учащихся, повышение профессионального уровня учителей</a:t>
            </a:r>
          </a:p>
          <a:p>
            <a:pPr marL="0" indent="0">
              <a:buNone/>
            </a:pPr>
            <a:r>
              <a:rPr lang="ru-RU" b="1" u="sng" dirty="0" smtClean="0"/>
              <a:t>Задачи контроля:</a:t>
            </a:r>
            <a:endParaRPr lang="ru-RU" u="sng" dirty="0"/>
          </a:p>
          <a:p>
            <a:pPr lvl="0"/>
            <a:r>
              <a:rPr lang="ru-RU" dirty="0" smtClean="0"/>
              <a:t>Контролировать динамику качества образования.</a:t>
            </a:r>
            <a:endParaRPr lang="ru-RU" dirty="0"/>
          </a:p>
          <a:p>
            <a:pPr lvl="0"/>
            <a:r>
              <a:rPr lang="ru-RU" dirty="0"/>
              <a:t>Определять перспективы развития УВП и направления коррекционной деятельности</a:t>
            </a:r>
          </a:p>
          <a:p>
            <a:pPr lvl="0"/>
            <a:r>
              <a:rPr lang="ru-RU" dirty="0"/>
              <a:t>Повышать результативности образовательного процесса через целенаправленную работу по повышению качества знаний.</a:t>
            </a:r>
          </a:p>
          <a:p>
            <a:pPr lvl="0"/>
            <a:r>
              <a:rPr lang="ru-RU" dirty="0"/>
              <a:t>Способствовать профессиональному педагогическому росту и повышению профессионального уровня учителя.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6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SWOT-АНАЛИЗ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017358"/>
          <a:ext cx="8229600" cy="4961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689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КАЧЕСТВЕННЫЙ СОСТАВ ПЕДАГОГИЧЕСКИХ КАДРОВ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СИЛЬНЫЕ СТОРОНЫ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ВОЗМОЖНОСТИ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244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21,4% педагогов – имеют стаж работы от 9 до 20 лет. Оптимальное соотношение возраста-профессионализма и работоспособности.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50% педагогов – с высшей и первой категорией, обладающие высокими профессиональными навыками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23,8% педагогов имеют стаж от 3 до 9 лет. Достаточно высокомотивированная категория для повышения уровня профессионализма.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29% со второй категорией и без категории – имеющие мотивацию для профессионального роста.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6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СЛАБЫЕ СТОРОНЫ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УГРОЗЫ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62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44,1% педагогов имеют стаж работы свыше 20 лет, что влияет на уровень мотивации к работе и готовности к работе в режиме обновления системы образования.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Недостаточный уровень готовности к исследовательской и инновационной деятельности педагогов с высоким уровнем квалификации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10,7% педагогов-молодые специалисты, не имеющие достаточного опыта работы и высшего уровня квалификации, не уверенные в окончательном выборе профессионального предназначения.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молодых специалистов со средне-специальным образованием, имеющих недостаточную готовность к получению высшего образования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689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ПРОФЕССИОНАЛИЗМ И ПОВЫШЕНИЕ КВАЛИФИКАЦИИ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СИЛЬНЫЕ СТОРОНЫ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ВОЗМОЖНОСТИ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645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 прохождение курсов повышении квалификации педагогами школы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56,7% прошли курсы по инклюзивному образованию.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 резерва педагогов в количестве 15% желающих пройти проблемные курсы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6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СЛАБЫЕ СТОРОНЫ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УГРОЗЫ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43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Недостаточный уровень педагогов имеющих сертификат прохождения проблемных  курсов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Низкая    готовность повышать квалификацию на платной основе через различные программы и тренинги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11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765797"/>
              </p:ext>
            </p:extLst>
          </p:nvPr>
        </p:nvGraphicFramePr>
        <p:xfrm>
          <a:off x="539552" y="903756"/>
          <a:ext cx="8064896" cy="5225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3898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FF00"/>
                          </a:solidFill>
                          <a:effectLst/>
                        </a:rPr>
                        <a:t>КАЧЕСТВО ЗНАНИЙ УЧАЩХСЯ</a:t>
                      </a:r>
                      <a:endParaRPr lang="ru-RU" sz="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СИЛЬНЫЕ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ВОЗМОЖНОСТИ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353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 уровень качества образования в начальной школе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Введение новых форм обучения и развитие способностей учащихся как основы повышения качества знаний.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13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СЛАБЫЕ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УГРОЗЫ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70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Устойчивая тенденция снижения качества знаний в среднем звене.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Снижение мотивации учащихся к получению качественного образования из-за неустойчивой внешней экономической ситуации и отсутствие четкой стратегии профессионального самоопределения.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1768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FF00"/>
                          </a:solidFill>
                          <a:effectLst/>
                        </a:rPr>
                        <a:t>Качество знаний при итоговом  внешнем контроле (ЕНТ, МОДО, международные тестирования)</a:t>
                      </a:r>
                      <a:endParaRPr lang="ru-RU" sz="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СИЛЬНЫЕ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ВОЗМОЖНОСТИ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70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Высокий уровень профессионализма большинства учителей, ведущих подготовку к ЕНТ и ВОУД.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Более раннее начало </a:t>
                      </a:r>
                      <a:r>
                        <a:rPr lang="ru-RU" sz="1000" dirty="0" err="1">
                          <a:effectLst/>
                        </a:rPr>
                        <a:t>профориентационной</a:t>
                      </a:r>
                      <a:r>
                        <a:rPr lang="ru-RU" sz="1000" dirty="0">
                          <a:effectLst/>
                        </a:rPr>
                        <a:t> работы, сотрудничество с ВУЗами и колледжами  РК по выбору  дальнейшей стратегии обучения, повышения уровня патриотизма учащихся. 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13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СЛАБЫЕ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УГРОЗЫ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1061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Снижение качества знаний по ЕНТ из-за: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Отсутствия необходимого уровня учебной мотивации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Пробелы в знаниях, полученные в среднем звене при наступлении подросткового возраста.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Отток учащихся с высоким  качеством знаний в зарубежные ВУЗы и в РФ.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Недостаточная конкурентоспособность  учебных заведений РК по сравнению с зарубежными учебными заведениями.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1768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FF00"/>
                          </a:solidFill>
                          <a:effectLst/>
                        </a:rPr>
                        <a:t>Качество работы с высокомотивированными  учащимися</a:t>
                      </a:r>
                      <a:endParaRPr lang="ru-RU" sz="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СИЛЬНЫЕ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ВОЗМОЖНОСТИ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530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Сложившая система научного общества учащихся в школе. Сопровождение исследовательской деятельности учащихся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Повышение готовности педагогов к исследовательской деятельности через саморазвитие и повышение профессиональной компетенции.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13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СЛАБЫЕ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УГРОЗЫ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  <a:tr h="530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Недостаточное количество педагогов, обладающих высокой готовностью осуществлять и направлять исследовательскую и проектную деятельность учащихся.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Низкий уровень финансирования при реализации проектов НОУ инженерно-технической   направленности  с использованием компьютерных технологий.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0" marR="49440" marT="0" marB="0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SWOT-АНАЛИЗ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13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339576"/>
              </p:ext>
            </p:extLst>
          </p:nvPr>
        </p:nvGraphicFramePr>
        <p:xfrm>
          <a:off x="457200" y="1231021"/>
          <a:ext cx="8229600" cy="4547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150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</a:rPr>
                        <a:t>Качество воспитательной работы</a:t>
                      </a:r>
                      <a:endParaRPr lang="ru-RU" sz="1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СИЛЬНЫЕ СТОРОНЫ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ВОЗМОЖНОСТИ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86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в школе высококвалифицированных классных руководителей, осуществляющих воспитательную работу как на уровне параллели классов, так и на уровне звеньев обучения на основе работы ШМО классных руководителей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Использование нетрадиционных форм взаимодействия с родителями с целью привлечения их к системному воздействию на учащихся.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6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СЛАБЫЕ СТОРОНЫ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УГРОЗЫ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86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Отсутствие четких взаимосвязанных действий в системе классный руководитель - учитель-ученик – родитель.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Низкий уровень участия родителей в воспитании учащихся.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явления социального сиротства, беспризорности, формального отношения родителей к своим обязанностям.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2150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</a:rPr>
                        <a:t>Уровень реализации </a:t>
                      </a:r>
                      <a:r>
                        <a:rPr lang="ru-RU" sz="1200" dirty="0" err="1">
                          <a:solidFill>
                            <a:srgbClr val="FFFF00"/>
                          </a:solidFill>
                          <a:effectLst/>
                        </a:rPr>
                        <a:t>профориентационного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</a:rPr>
                        <a:t> компонента образования</a:t>
                      </a:r>
                      <a:endParaRPr lang="ru-RU" sz="1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СИЛЬНЫЕ СТОРОНЫ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ВОЗМОЖНОСТИ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075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Сильная база диагностического, просветительского и профилактического компонента психолого-педагогического сопровождения профориентации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Создание целостной сквозной системы профориентационной работы школы и включение в неё внешкольные организации образования и систему дополнительного образования. Оборудование современного кабинета профориентации.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6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СЛАБЫЕ СТОРОНЫ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УГРОЗЫ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645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Отсутствие современного кабинета профориентации в школе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Отсутствие необходимых финансовых средств. Различие в подходах в </a:t>
                      </a:r>
                      <a:r>
                        <a:rPr lang="ru-RU" sz="1200" dirty="0" err="1">
                          <a:effectLst/>
                        </a:rPr>
                        <a:t>профориентационной</a:t>
                      </a:r>
                      <a:r>
                        <a:rPr lang="ru-RU" sz="1200" dirty="0">
                          <a:effectLst/>
                        </a:rPr>
                        <a:t> работе школы и внешкольных учреждений образования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SWOT-АНАЛИЗ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42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466601"/>
              </p:ext>
            </p:extLst>
          </p:nvPr>
        </p:nvGraphicFramePr>
        <p:xfrm>
          <a:off x="539552" y="818103"/>
          <a:ext cx="8208912" cy="5296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1698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FF00"/>
                          </a:solidFill>
                          <a:effectLst/>
                        </a:rPr>
                        <a:t>Система мониторинга образовательной деятельности</a:t>
                      </a:r>
                      <a:endParaRPr lang="ru-RU" sz="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СИЛЬНЫЕ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ВОЗМОЖНОСТИ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509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четкой системы мониторинга отслеживания качества образовательной деятельности с использованием электронных баз данных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Развитие системы повышение мотивации педагогов и их готовности к овладению ИКТ-технологиями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133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СЛАБЫЕ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УГРОЗЫ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679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Недостаточный уровень развития ИКТ-компетентностей у отдельных педагогов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Риски технического сбоя в системе баз данных, повышенный риск    распространения электронных вирусных угроз, при отсутствии лицензионной обновляемой системе вирусной защиты.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1698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FF00"/>
                          </a:solidFill>
                          <a:effectLst/>
                        </a:rPr>
                        <a:t>Управление и контроль системой образования</a:t>
                      </a:r>
                      <a:endParaRPr lang="ru-RU" sz="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СИЛЬНЫЕ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ВОЗМОЖНОСТИ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679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Внедрение в систему управления школой коллегиальных органов управления с задействованием всех субъектов УВП. Четкое подразделение системы управления на службы и их совместное взаимодействие.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Целенаправленная работа с педагогическим коллективом по развитию навыков менеджмента и управления и мотивирование на саморазвитие и рост административного потенциала.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133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СЛАБЫЕ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УГРОЗЫ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509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Кадровый дефицит административно-управленческих кадров.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сплоченного коллектива единомышленников, возникновение разрозненности педагогического коллектива.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1698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FF00"/>
                          </a:solidFill>
                          <a:effectLst/>
                        </a:rPr>
                        <a:t>Выполнение поставленных целей и задач планирования</a:t>
                      </a:r>
                      <a:endParaRPr lang="ru-RU" sz="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СИЛЬНЫЕ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ВОЗМОЖНОСТИ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679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Выполнение всего объема запланированных мероприятий за прошлые года, несмотря на имеющиеся проблемы и трудности.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Привлечение и активное участие всего педагогического коллектива в осуществлении анализа и последующего планирования системы работы на год. Корректировка конечных сроков готовности планов работы.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133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СЛАБЫЕ СТОРОНЫ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УГРОЗЫ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  <a:tr h="849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Формальное отношение и выполнение отдельными учителями образовательной деятельности, что не предполагает  внесение творческого элемента в осуществление планирования своей собственной деятельности.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Формальный подход к планированию мероприятий. Создание перегруженных учебных планов с упором на количество, а не качество проводимой работы.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5" marR="47485" marT="0" marB="0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SWOT-АНАЛИЗ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57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НАПРАВЛЕНИЯ ВНУТРИШКОЛЬНОГО КОНТРОЛЯ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1614" y="3218752"/>
            <a:ext cx="1800200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Проверка календарно-тематического планирования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64288" y="1735716"/>
            <a:ext cx="1800200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Состояние личных дел обучающихся и педагогов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056" y="3218752"/>
            <a:ext cx="180020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Состояние заполнения электронного журнала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1760042"/>
            <a:ext cx="180020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Изучение нормативно-правовых документов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10393" y="3284984"/>
            <a:ext cx="1872208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Наставничество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87824" y="3284984"/>
            <a:ext cx="1800200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Аттестация педагогов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9772" y="1731007"/>
            <a:ext cx="1800200" cy="1169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Охват школьным обучением, база НОБД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1735716"/>
            <a:ext cx="2160240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Выполнение требований к ведению алфавитной книги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9572" y="4581128"/>
            <a:ext cx="1800200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Документация по итоговой аттестации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94866" y="4383654"/>
            <a:ext cx="1800200" cy="12961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Оценка учебных достижений. Документация СОР и СОЧ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6056" y="4581128"/>
            <a:ext cx="1800200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 питания в столовой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182401" y="4653136"/>
            <a:ext cx="1800200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Документация по детям с ООП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9572" y="5733256"/>
            <a:ext cx="2268252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Ведение протоколов совещаний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56808" y="5805264"/>
            <a:ext cx="2943384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Ведение делопроизводства на государственном языке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60232" y="5787781"/>
            <a:ext cx="2304256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Инструктажи по технике безопасности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9552" y="836712"/>
            <a:ext cx="82809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 </a:t>
            </a:r>
            <a:endParaRPr lang="ru-RU" b="1" dirty="0" smtClean="0"/>
          </a:p>
          <a:p>
            <a:pPr algn="ctr"/>
            <a:r>
              <a:rPr lang="en-US" b="1" dirty="0" smtClean="0"/>
              <a:t>I</a:t>
            </a:r>
            <a:r>
              <a:rPr lang="ru-RU" b="1" dirty="0"/>
              <a:t>. </a:t>
            </a:r>
            <a:r>
              <a:rPr lang="kk-KZ" b="1" dirty="0"/>
              <a:t>КОНТРОЛЬ ЗА ВЫПОЛНЕНИЕМ НОРМАТИВНЫХ ДОКУМЕНТОВ И</a:t>
            </a:r>
            <a:endParaRPr lang="ru-RU" dirty="0"/>
          </a:p>
          <a:p>
            <a:pPr algn="ctr"/>
            <a:r>
              <a:rPr lang="kk-KZ" b="1" dirty="0"/>
              <a:t>ВЕДЕНИЕМ ШКОЛЬНОЙ ДОКУМЕНТАЦИИ СОГЛАСНО ТРЕБОВАНИЯМ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41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НАПРАВЛЕНИЯ ВНУТРИШКОЛЬНОГО КОНТРОЛЯ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1614" y="3218752"/>
            <a:ext cx="1800200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Состояние  преподавания предметов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64288" y="1735716"/>
            <a:ext cx="1800200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готовность и адаптация учащихся 1 классов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056" y="3218752"/>
            <a:ext cx="180020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Результаты качества обучения четвертям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1760042"/>
            <a:ext cx="1800200" cy="1140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Результаты нулевых срезов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10393" y="3284984"/>
            <a:ext cx="1872208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Работа со </a:t>
            </a:r>
            <a:r>
              <a:rPr lang="ru-RU" dirty="0" err="1" smtClean="0">
                <a:solidFill>
                  <a:schemeClr val="tx1"/>
                </a:solidFill>
              </a:rPr>
              <a:t>слабоуспеваю-щими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87824" y="3218752"/>
            <a:ext cx="1800200" cy="10151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Методические особенности проведения уроков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9772" y="1731007"/>
            <a:ext cx="1800200" cy="1169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Административные срезы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1735716"/>
            <a:ext cx="2160240" cy="1164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преемственность и адаптация в начальном  и среднем звене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4581128"/>
            <a:ext cx="2232248" cy="10208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Формирование навыков функциональной грамотности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43808" y="4383654"/>
            <a:ext cx="1951258" cy="12961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Подготовка к </a:t>
            </a:r>
            <a:r>
              <a:rPr lang="ru-RU" dirty="0" err="1" smtClean="0">
                <a:solidFill>
                  <a:schemeClr val="tx1"/>
                </a:solidFill>
              </a:rPr>
              <a:t>международ-ным</a:t>
            </a:r>
            <a:r>
              <a:rPr lang="ru-RU" dirty="0" smtClean="0">
                <a:solidFill>
                  <a:schemeClr val="tx1"/>
                </a:solidFill>
              </a:rPr>
              <a:t> исследованиям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6056" y="4581128"/>
            <a:ext cx="1800200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Выполнения учебных программ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182401" y="4653136"/>
            <a:ext cx="1800200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Выполнение программ НДО и ИО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9572" y="5733256"/>
            <a:ext cx="2268252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Участие в МОДО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68016" y="5799388"/>
            <a:ext cx="4725693" cy="9488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Мониторинг ответственности и эффективности работы учителей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552" y="836712"/>
            <a:ext cx="82809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 </a:t>
            </a:r>
            <a:endParaRPr lang="ru-RU" b="1" dirty="0" smtClean="0"/>
          </a:p>
          <a:p>
            <a:pPr algn="ctr"/>
            <a:r>
              <a:rPr lang="en-US" b="1" dirty="0" smtClean="0"/>
              <a:t>II</a:t>
            </a:r>
            <a:r>
              <a:rPr lang="ru-RU" b="1" dirty="0"/>
              <a:t>. </a:t>
            </a:r>
            <a:r>
              <a:rPr lang="kk-KZ" b="1" dirty="0"/>
              <a:t>КОНТРОЛЬ ЗА КАЧЕСТВОМ УЧЕБНОГО ПРОЦЕССА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5797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1545</Words>
  <Application>Microsoft Office PowerPoint</Application>
  <PresentationFormat>Экран (4:3)</PresentationFormat>
  <Paragraphs>216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КГУ  «ОБЩЕОБРАЗОВАТЕЛЬНАЯ ШКОЛА № 19 ГОРОДА ТЕМИРТАУ»</vt:lpstr>
      <vt:lpstr>НАЗНАЧЕНИЕ ВНУТРИШКОЛЬНОГО КОНТРОЛЯ</vt:lpstr>
      <vt:lpstr>Организация внутришкольного контроля</vt:lpstr>
      <vt:lpstr>SWOT-АНАЛИЗ</vt:lpstr>
      <vt:lpstr>SWOT-АНАЛИЗ</vt:lpstr>
      <vt:lpstr>SWOT-АНАЛИЗ</vt:lpstr>
      <vt:lpstr>SWOT-АНАЛИЗ</vt:lpstr>
      <vt:lpstr>НАПРАВЛЕНИЯ ВНУТРИШКОЛЬНОГО КОНТРОЛЯ</vt:lpstr>
      <vt:lpstr>НАПРАВЛЕНИЯ ВНУТРИШКОЛЬНОГО КОНТРОЛЯ</vt:lpstr>
      <vt:lpstr>НАПРАВЛЕНИЯ ВНУТРИШКОЛЬНОГО КОНТРОЛЯ</vt:lpstr>
      <vt:lpstr>НАПРАВЛЕНИЯ ВНУТРИШКОЛЬНОГО КОНТРОЛЯ</vt:lpstr>
      <vt:lpstr>НАПРАВЛЕНИЯ ВНУТРИШКОЛЬНОГО КОНТРОЛЯ</vt:lpstr>
      <vt:lpstr>НАПРАВЛЕНИЯ ВНУТРИШКОЛЬНОГО КОНТРОЛЯ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КГУ  «ОБЩЕОБРАЗОВАТЕЛЬНАЯ ШКОЛА № 19 ГОРОДА ТЕМИРТАУ»</dc:title>
  <dc:creator>USER</dc:creator>
  <cp:lastModifiedBy>USER</cp:lastModifiedBy>
  <cp:revision>22</cp:revision>
  <dcterms:created xsi:type="dcterms:W3CDTF">2023-11-06T02:01:57Z</dcterms:created>
  <dcterms:modified xsi:type="dcterms:W3CDTF">2023-11-06T10:28:01Z</dcterms:modified>
</cp:coreProperties>
</file>