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9" r:id="rId9"/>
    <p:sldId id="270" r:id="rId10"/>
    <p:sldId id="271" r:id="rId11"/>
    <p:sldId id="272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C344-98A6-4289-8B0A-E7AAA36F6224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527D-B5CE-40AE-95EE-443C87667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0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C344-98A6-4289-8B0A-E7AAA36F6224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527D-B5CE-40AE-95EE-443C87667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4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C344-98A6-4289-8B0A-E7AAA36F6224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527D-B5CE-40AE-95EE-443C87667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1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C344-98A6-4289-8B0A-E7AAA36F6224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527D-B5CE-40AE-95EE-443C87667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5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C344-98A6-4289-8B0A-E7AAA36F6224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527D-B5CE-40AE-95EE-443C87667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0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C344-98A6-4289-8B0A-E7AAA36F6224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527D-B5CE-40AE-95EE-443C87667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7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C344-98A6-4289-8B0A-E7AAA36F6224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527D-B5CE-40AE-95EE-443C87667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C344-98A6-4289-8B0A-E7AAA36F6224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527D-B5CE-40AE-95EE-443C87667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0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C344-98A6-4289-8B0A-E7AAA36F6224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527D-B5CE-40AE-95EE-443C87667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0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C344-98A6-4289-8B0A-E7AAA36F6224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527D-B5CE-40AE-95EE-443C87667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2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C344-98A6-4289-8B0A-E7AAA36F6224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527D-B5CE-40AE-95EE-443C87667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9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8000">
              <a:schemeClr val="accent1">
                <a:lumMod val="45000"/>
                <a:lumOff val="5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6000"/>
                <a:lumOff val="64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CC344-98A6-4289-8B0A-E7AAA36F6224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9527D-B5CE-40AE-95EE-443C87667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5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HUaLvwMEJ-PF1x_F56JBJQSia9XzHyH/view?usp=share_link" TargetMode="External"/><Relationship Id="rId2" Type="http://schemas.openxmlformats.org/officeDocument/2006/relationships/hyperlink" Target="https://docs.google.com/forms/d/e/1FAIpQLSe9FBAz4i0-qIAFNqRVbZyh-gg_bBHRdsJZHwCH74g44PwjpA/viewform?usp=shar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6745" y="2411351"/>
            <a:ext cx="9723912" cy="163648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РОДИТЕЛЯМИ В РАМКАХ ПРОЕКТА </a:t>
            </a:r>
            <a:br>
              <a:rPr lang="ru-RU" sz="36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«БИБЛИОТЕКА СЕМЕЙНОГО ЧТЕНИЯ»    </a:t>
            </a:r>
            <a:endParaRPr lang="ru-RU" sz="3600" b="1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81348" y="-340755"/>
            <a:ext cx="9144000" cy="1153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КГУ «ОБЩЕОБРАЗОВАТЕЛЬНАЯ ШКОЛА № 19 ОТДЕЛА ОБРАЗОВАНИЯ ГОРОДА ТЕМИРТАУ УПРАВЛЕНИЯ ОБРАЗОВАНИЯ КАРАГАНДИНСКОЙ ОБЛАСТИ»    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67156" y="4960255"/>
            <a:ext cx="4458358" cy="1153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УЧЕБНОЙ РАБОТЕ</a:t>
            </a:r>
          </a:p>
          <a:p>
            <a:pPr algn="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БЕСЕДИНА Н.Н.</a:t>
            </a:r>
          </a:p>
        </p:txBody>
      </p:sp>
    </p:spTree>
    <p:extLst>
      <p:ext uri="{BB962C8B-B14F-4D97-AF65-F5344CB8AC3E}">
        <p14:creationId xmlns:p14="http://schemas.microsoft.com/office/powerpoint/2010/main" val="5354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75646" y="2714099"/>
            <a:ext cx="98480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УЧЕБНО-ВОСПИТАТЕЛЬНЫЕ   ПРОЕКТЫ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29" y="3288563"/>
            <a:ext cx="5876286" cy="3402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29" y="80242"/>
            <a:ext cx="5876286" cy="2738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" y="3288563"/>
            <a:ext cx="5802673" cy="3402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" y="80242"/>
            <a:ext cx="5776331" cy="272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51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0707" y="2231355"/>
            <a:ext cx="111290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УЧЕБНО-ВОСПИТАТЕЛЬНЫЕ</a:t>
            </a:r>
          </a:p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 </a:t>
            </a:r>
            <a:r>
              <a:rPr lang="ru-RU" sz="7200" b="1" dirty="0">
                <a:solidFill>
                  <a:srgbClr val="002060"/>
                </a:solidFill>
              </a:rPr>
              <a:t>ПРОЕКТЫ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5" y="240873"/>
            <a:ext cx="3579000" cy="628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26" y="256478"/>
            <a:ext cx="3676809" cy="6289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46" y="256478"/>
            <a:ext cx="3708070" cy="6289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5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99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ПРОЕКТНАЯ БИБЛИОТЕЧНАЯ ДЕЯТЕЛЬНОСТЬ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295400" y="1097280"/>
            <a:ext cx="9662160" cy="624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ЛИТЕРАТУРНОЕ ПРОДВИЖЕНИЕ:  РАЗВИВАЮЩИЕСЯ  ПРОЕКТЫ ШКОЛЫ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74978" y="2163710"/>
            <a:ext cx="2189843" cy="35407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БИБЛИОТЕКА СЕМЕЙНОГО ЧТЕНИЯ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477620" y="1859280"/>
            <a:ext cx="2241009" cy="18999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ВОПРОС-ОТВЕТ: АНКЕТИРОВАНИЕ РОДИТЕЛЕЙ И УЧАЩИХСЯ</a:t>
            </a:r>
            <a:endParaRPr lang="en-US" sz="1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b="1" dirty="0">
                <a:solidFill>
                  <a:srgbClr val="FFFF00"/>
                </a:solidFill>
                <a:hlinkClick r:id="rId2"/>
              </a:rPr>
              <a:t>https://</a:t>
            </a:r>
            <a:r>
              <a:rPr lang="en-US" sz="1200" b="1" dirty="0" smtClean="0">
                <a:solidFill>
                  <a:srgbClr val="FFFF00"/>
                </a:solidFill>
                <a:hlinkClick r:id="rId2"/>
              </a:rPr>
              <a:t>docs.google.com/forms/d/e/1FAIpQLSe9FBAz4i0-qIAFNqRVbZyh-gg_bBHRdsJZHwCH74g44PwjpA/viewform?usp=sharing</a:t>
            </a:r>
            <a:r>
              <a:rPr lang="en-US" sz="1200" b="1" dirty="0" smtClean="0">
                <a:solidFill>
                  <a:srgbClr val="FFFF00"/>
                </a:solidFill>
              </a:rPr>
              <a:t> </a:t>
            </a:r>
            <a:endParaRPr lang="ru-RU" sz="1200" b="1" dirty="0" smtClean="0">
              <a:solidFill>
                <a:srgbClr val="FFFF00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8868228" y="2036137"/>
            <a:ext cx="2258423" cy="12785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ЮНЫЙ ПИСАТЕЛЬ:  «СОЗДАТЕЛЬ ФАНФИКОВ»</a:t>
            </a:r>
          </a:p>
          <a:p>
            <a:pPr algn="ctr"/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876834" y="2001012"/>
            <a:ext cx="2555966" cy="13136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ЛИТЕРАТУРНЫЕ ДЕБАТЫ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69854" y="3921396"/>
            <a:ext cx="2506980" cy="177527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FF00"/>
                </a:solidFill>
              </a:rPr>
              <a:t>БУКЛЕТЫ И СТИК-ПАМЯТКИ ДЛЯ ПОПУЛЯРИЗАЦИИ СЕМЕНОГО </a:t>
            </a:r>
            <a:r>
              <a:rPr lang="ru-RU" sz="1400" b="1" dirty="0" smtClean="0">
                <a:solidFill>
                  <a:srgbClr val="FFFF00"/>
                </a:solidFill>
              </a:rPr>
              <a:t>ЧТЕНИЯ</a:t>
            </a:r>
            <a:endParaRPr lang="en-US" sz="1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b="1" dirty="0">
                <a:solidFill>
                  <a:srgbClr val="FFFF00"/>
                </a:solidFill>
                <a:hlinkClick r:id="rId3"/>
              </a:rPr>
              <a:t>https://</a:t>
            </a:r>
            <a:r>
              <a:rPr lang="en-US" sz="1200" b="1" dirty="0" smtClean="0">
                <a:solidFill>
                  <a:srgbClr val="FFFF00"/>
                </a:solidFill>
                <a:hlinkClick r:id="rId3"/>
              </a:rPr>
              <a:t>drive.google.com/file/d/1sHUaLvwMEJ-PF1x_F56JBJQSia9XzHyH/view?usp=share_link</a:t>
            </a:r>
            <a:r>
              <a:rPr lang="en-US" sz="1200" b="1" dirty="0" smtClean="0">
                <a:solidFill>
                  <a:srgbClr val="FFFF00"/>
                </a:solidFill>
              </a:rPr>
              <a:t> 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096000" y="3894905"/>
            <a:ext cx="2461987" cy="17752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«ИНСТАБИБЛИО»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СОЗДАНА </a:t>
            </a:r>
            <a:r>
              <a:rPr lang="ru-RU" b="1" dirty="0">
                <a:solidFill>
                  <a:srgbClr val="FFFF00"/>
                </a:solidFill>
              </a:rPr>
              <a:t>ГРУППА В СОЦИАЛЬНОЙ СЕТИ ИНСТАГРАМ «БИБЛИОТЕКА СЕМЕЙНОГО ЧТЕНИЯ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8885647" y="3894906"/>
            <a:ext cx="2506980" cy="177527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ЛИТЕРАТУРНЫЙ КЛУБ «ПЛАМЯ» СОВМЕСТНО С УЧИТЕЛЯМИ ШКОЛЫ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743200" y="2752053"/>
            <a:ext cx="734421" cy="339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704010" y="4586514"/>
            <a:ext cx="665844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363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</a:rPr>
              <a:t>ПРОЕКТНАЯ БИБЛИОТЕЧНАЯ ДЕЯТЕЛЬНОСТЬ</a:t>
            </a: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295400" y="1097280"/>
            <a:ext cx="9662160" cy="624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ЛИТЕРАТУРНАЯ ПЕРСПЕКТИВА:  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МИНИ-ПРОЕКТЫ НА СТАДИИ ИДЕИ И ПЛАНИРОВАНИЯ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3941" y="2248984"/>
            <a:ext cx="2806704" cy="41975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МИНИПРОЕКТ «БИБЛИОКАФЕ» 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форма мероприятия, где в меню вместо блюд подаются книги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 рамках которого необходимо «вкусно подать книгу»: накрыть стол, описать блюда для общего меню, подготовить рекламу книги в интернет сервисах </a:t>
            </a:r>
          </a:p>
        </p:txBody>
      </p:sp>
      <p:pic>
        <p:nvPicPr>
          <p:cNvPr id="7" name="Рисунок 6" descr="https://zeevector.com/wp-content/uploads/New-png-Label-Design@zeevecto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8827">
            <a:off x="546850" y="2535888"/>
            <a:ext cx="582700" cy="4596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657600" y="2248984"/>
            <a:ext cx="2346234" cy="41975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МИНИПРОЕКТ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«ТОП 100»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>
                <a:solidFill>
                  <a:srgbClr val="002060"/>
                </a:solidFill>
              </a:rPr>
              <a:t>100 лучших 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>
                <a:solidFill>
                  <a:srgbClr val="002060"/>
                </a:solidFill>
              </a:rPr>
              <a:t>книг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Для  </a:t>
            </a:r>
            <a:r>
              <a:rPr lang="ru-RU" dirty="0">
                <a:solidFill>
                  <a:srgbClr val="002060"/>
                </a:solidFill>
              </a:rPr>
              <a:t>детей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Для  подростков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Для родителей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Для семейного чтения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Для литературных дебатов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https://zeevector.com/wp-content/uploads/New-png-Label-Design@zeevecto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8827">
            <a:off x="3521694" y="2389832"/>
            <a:ext cx="582700" cy="4596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126480" y="2267839"/>
            <a:ext cx="2346234" cy="41975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МИНИПРОЕКТ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«БИБЛИО-БАР»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форма мероприятия, где предлагаются для ознакомления книги самых популярных авторов. В </a:t>
            </a:r>
            <a:r>
              <a:rPr lang="ru-RU" dirty="0" err="1" smtClean="0">
                <a:solidFill>
                  <a:srgbClr val="002060"/>
                </a:solidFill>
              </a:rPr>
              <a:t>библио</a:t>
            </a:r>
            <a:r>
              <a:rPr lang="ru-RU" dirty="0" smtClean="0">
                <a:solidFill>
                  <a:srgbClr val="002060"/>
                </a:solidFill>
              </a:rPr>
              <a:t>-баре можно подойти к стойке и выбрать «что повкуснее»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https://zeevector.com/wp-content/uploads/New-png-Label-Design@zeevecto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8827">
            <a:off x="6055748" y="2370977"/>
            <a:ext cx="582700" cy="45960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8611326" y="2267838"/>
            <a:ext cx="2346234" cy="41975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МИНИПРОЕКТ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«БЮРО ЛИТЕРАТУРНЫХ НОВИНОК»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мероприятие по продвижению новинок литературы среди читателей школы, пропаганда лучших литературных имен, в том числе  организация творческих встреч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https://zeevector.com/wp-content/uploads/New-png-Label-Design@zeevecto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8827">
            <a:off x="8451555" y="2412322"/>
            <a:ext cx="582700" cy="459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1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</a:rPr>
              <a:t>Семейное чтение как фактор развития личности и семьи</a:t>
            </a: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943429" y="4165600"/>
            <a:ext cx="3265714" cy="18142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Совместное прочтение книги, общение по поводу прочитанного сближает членов семьи, объединяет их духовно.</a:t>
            </a:r>
          </a:p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463143" y="4165600"/>
            <a:ext cx="3265714" cy="18142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Повышает культурный уровень семьи и способствует нравственно-духовному развитию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8193315" y="4165600"/>
            <a:ext cx="3265714" cy="18142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Повышает скорость и качество чтения учащихся, тем самым положительно влияя на их обучаемость и успеваемость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943429" y="1248229"/>
            <a:ext cx="10145485" cy="22497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Семейное чтение- это целенаправленный  непрерывный </a:t>
            </a:r>
            <a:r>
              <a:rPr lang="ru-RU" sz="2000" b="1" dirty="0" err="1" smtClean="0">
                <a:solidFill>
                  <a:srgbClr val="FFFF00"/>
                </a:solidFill>
              </a:rPr>
              <a:t>психолого</a:t>
            </a:r>
            <a:r>
              <a:rPr lang="ru-RU" sz="2000" b="1" dirty="0" smtClean="0">
                <a:solidFill>
                  <a:srgbClr val="FFFF00"/>
                </a:solidFill>
              </a:rPr>
              <a:t> –педагогический процесс совместного чтения детей и родителей с последующим обсуждением, анализом в любых формах (устных, письменных, игровых) а так же это совместная  читательская деятельность в условиях творческого общения ребенка с родителями, направленная на нравственно-эстетическое развитее личности.</a:t>
            </a:r>
          </a:p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525486" y="3512457"/>
            <a:ext cx="304800" cy="65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950857" y="3497943"/>
            <a:ext cx="290286" cy="65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506857" y="3512457"/>
            <a:ext cx="319315" cy="638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1421174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ПРОБЛЕМЫ РАЗВИТИЯ СЕМЕЙНОГО ЧТЕНИЯ (СО СТОРОНЫ РОДИТЕЛЕЙ)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7057" y="338365"/>
            <a:ext cx="10515600" cy="679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971" y="220845"/>
            <a:ext cx="1127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Низкая читательская культура детей сегодня напрямую связана с утратой традиций семейного чтения.</a:t>
            </a:r>
          </a:p>
          <a:p>
            <a:r>
              <a:rPr lang="ru-RU" b="1" dirty="0">
                <a:solidFill>
                  <a:srgbClr val="FF0000"/>
                </a:solidFill>
              </a:rPr>
              <a:t>1970-годы –читали книги детям -80% семей</a:t>
            </a:r>
          </a:p>
          <a:p>
            <a:r>
              <a:rPr lang="ru-RU" b="1" dirty="0">
                <a:solidFill>
                  <a:srgbClr val="FF0000"/>
                </a:solidFill>
              </a:rPr>
              <a:t>1990 –годы –читали книги детям - 15% семей</a:t>
            </a:r>
          </a:p>
          <a:p>
            <a:r>
              <a:rPr lang="ru-RU" b="1" dirty="0">
                <a:solidFill>
                  <a:srgbClr val="FF0000"/>
                </a:solidFill>
              </a:rPr>
              <a:t>2015-2020 – читали книги детям-7 % семей!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971" y="2220686"/>
            <a:ext cx="2830286" cy="1494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ПЕДАГОГИЧЕСКАЯ НЕГРАМОТНОСТЬ РОДИТЕЛЕЙ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9199" y="3835264"/>
            <a:ext cx="2830286" cy="1494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ПОВЕРХНОСТНОЕ ЗНАНИЕ ЛИТЕРАТУРЫ, АДРЕСОВАННОЙ ДЕТЯМ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9714" y="2220683"/>
            <a:ext cx="2830286" cy="1494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УЗОСТЬ ПОНИМАНИЯ ЦЕЛЕЙ РУКОВОДСТВА ЧТЕНИЕМ ДЕТЕЙ В СЕМЬЕ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14457" y="3838752"/>
            <a:ext cx="2830286" cy="1494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ОБЩЕНИЕ ПО СХЕМЕ: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РОДИТЕЛИ МЕЖДУ СОБОЙ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ДЕТИ МЕЖДУ СОБОЙ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52114" y="2206167"/>
            <a:ext cx="2830286" cy="1494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НЕЖЕЛАНИЕ РОДИТЕЛЕЙ СОТРУДНИЧАТЬ СО ШКОЛОЙ И В ТОМ ЧИСЛЕ СО ШКОЛЬНОЙ БИБЛИОТЕКОЙ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257" y="307069"/>
            <a:ext cx="10515600" cy="57830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ПРОБЛЕМЫ РАЗВИТИЯ СЕМЕЙНОГО ЧТЕНИЯ СО СТОРОНЫ ШКОЛЬНЫХ БИБЛИОТЕКАРЕЙ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1407886"/>
            <a:ext cx="3312886" cy="1741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НЕПОДГОТОВЛЕННОСТЬ БИБЛИОТЕКАРЕЙ С ПОСЛЕДОВАТЕЛЬНОЙ РАБОТОЙ С РОДИТЕЛЯМИ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9557" y="1407886"/>
            <a:ext cx="3312886" cy="1741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НЕ ЖЕЛАНИЕ ВИДЕТЬ ПЕДАГОГИЧЕСКИЙ ПОТЕНЦИАЛ СЕМЕЙНОГО ЧТЕНИЯ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914" y="1407886"/>
            <a:ext cx="3312886" cy="1741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МАЛОЕ ИСПОЛЬЗОВАНИЕ АКТИВНЫХ ФОРМ БИБЛИОТЕЧНОГО ОБСЛУЖИВАНИЯ ДЛЯ РАСПРОСТРАНЕНИЯ СЕМЕЙНОГО ЧТЕНИЯ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0257" y="3614057"/>
            <a:ext cx="10515600" cy="578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ПАРАМЕТРЫ ЧТЕНИЯ, ЗАВИСЯЩИЕ ОТ СЕМЬИ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36485" y="4192360"/>
            <a:ext cx="3312886" cy="858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ЧАСТОТА ОБРАЩЕНИЯ                 К КНИГЕ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3600" y="4144281"/>
            <a:ext cx="3441700" cy="906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ЧИТАТЕЛЬСКАЯ АКТИВНОСТЬ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07771" y="5235120"/>
            <a:ext cx="3312886" cy="976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ОБЪЕМ ЧТЕНИЯ, ЕГО ИНТЕНСИВНОСТЬ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97385" y="5235120"/>
            <a:ext cx="3312886" cy="976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ОТНОШЕНИЕ К ЧИТАЕМОМУ И ПРОЧИТАННОМУ.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94971" y="464457"/>
            <a:ext cx="9858829" cy="754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ФОРМЫ РАБОТЫ С РОДИТЕЛЯМИ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35240" y="1640113"/>
            <a:ext cx="1997166" cy="1320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КОНКУРСЫ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68897" y="1674947"/>
            <a:ext cx="2060303" cy="1418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ПРОЕКТЫ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9658" y="1683655"/>
            <a:ext cx="2197462" cy="1277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FFFF00"/>
                </a:solidFill>
              </a:rPr>
              <a:t>ТЕМАТИЧЕСКИЕ БИБЛИОТЕЧНЫЕ ВЫСТАВКИ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3143" y="1683655"/>
            <a:ext cx="2105297" cy="1277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АНКЕТИРОВАНИЕ РОДИТЕЛЕЙ 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5023" y="3554536"/>
            <a:ext cx="2562497" cy="2419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РАБОТА ЧЕРЕЗ СОЦСЕТИ И ВИРТУАЛЬНЫЕ ГРУППЫ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99305" y="3450045"/>
            <a:ext cx="2612572" cy="2524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ЛИТЕРАТУРНЫЙ КЛУБ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830526" y="1417320"/>
            <a:ext cx="2081351" cy="1928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БУКЛЕТЫ И СТИК-ПАМЯТКИ ДЛЯ ПОПУЛЯРИЗАЦИИ СЕМЕНОГО ЧТЕНИЯ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24927" y="3558175"/>
            <a:ext cx="1904274" cy="1418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ВИКТОРИНЫ, ЛИТЕРАТУРНЫЕ ИГРЫ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36608" y="3558175"/>
            <a:ext cx="1935481" cy="1418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ЧИТАТЕЛЬСКИЕ КОНФЕРЕНЦИИ, КРУГЛЫЕ СТОЛЫ, ДИСПУТЫ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79495" y="3596615"/>
            <a:ext cx="1891933" cy="1320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ЛИТЕРАТУРНЫЕ ПРАЗДНИКИ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33353" y="5299887"/>
            <a:ext cx="5478417" cy="674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ЛИТЕРАТУРНЫЕ    УРОКИ</a:t>
            </a:r>
          </a:p>
        </p:txBody>
      </p:sp>
    </p:spTree>
    <p:extLst>
      <p:ext uri="{BB962C8B-B14F-4D97-AF65-F5344CB8AC3E}">
        <p14:creationId xmlns:p14="http://schemas.microsoft.com/office/powerpoint/2010/main" val="27578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9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ПРОЕКТНАЯ БИБЛИОТЕЧНАЯ ДЕЯТЕЛЬНОСТЬ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295400" y="1097280"/>
            <a:ext cx="9662160" cy="624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ЛИТЕРАТУРНЫЕ ТРАДИЦИИ:    РЕАЛИЗОВАННЫЕ ПРОЕКТЫ ШКОЛЫ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601684" y="2090556"/>
            <a:ext cx="196596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FFFF00"/>
                </a:solidFill>
              </a:rPr>
              <a:t>«</a:t>
            </a:r>
            <a:r>
              <a:rPr lang="en-US" b="1" smtClean="0">
                <a:solidFill>
                  <a:srgbClr val="FFFF00"/>
                </a:solidFill>
              </a:rPr>
              <a:t>BOOK  CROSSING</a:t>
            </a:r>
            <a:r>
              <a:rPr lang="ru-RU" b="1" smtClean="0">
                <a:solidFill>
                  <a:srgbClr val="FFFF00"/>
                </a:solidFill>
              </a:rPr>
              <a:t>»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742655" y="4973433"/>
            <a:ext cx="1684017" cy="11780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«ЧИТАЮЩАЯ ШКОЛА»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579250" y="6117159"/>
            <a:ext cx="2350594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ЛИТЕРАТУРНЫЕ ГОСТИННЫЕ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766854" y="1859279"/>
            <a:ext cx="2746466" cy="9406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КНИЖНЫЕ </a:t>
            </a:r>
            <a:r>
              <a:rPr lang="ru-RU" b="1" dirty="0">
                <a:solidFill>
                  <a:srgbClr val="FFFF00"/>
                </a:solidFill>
              </a:rPr>
              <a:t>ВЫСТАВКИ, ТЕМАТИЧЕСКАЯ ПОЛКА</a:t>
            </a:r>
          </a:p>
          <a:p>
            <a:pPr algn="ctr"/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9734376" y="1964436"/>
            <a:ext cx="2409734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ВИТОРИНЫ, ЛИТЕРАТУРНЫЕ ИГРЫ 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989943" y="2932920"/>
            <a:ext cx="3136537" cy="8351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УРОКИ-ПРЕЗЕНТАЦИИ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УРОКИ ХУДОЖЕСТВЕННОГО ЧТЕНИЯ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170420" y="4084365"/>
            <a:ext cx="212598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ЛИТЕРАТУРНЫЕ ПРАЗДНИКИ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766854" y="4067751"/>
            <a:ext cx="2162990" cy="9056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ЧИТАТЕЛЬСКИЕ КОНФЕРЕНЦИИ, КРУГЛЫЕ СТОЛЫ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567644" y="5145246"/>
            <a:ext cx="2362200" cy="8001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КОНКУРС ЧИТАТЕЛЬСКИХ ДНЕВНИКОВ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386286" y="2939415"/>
            <a:ext cx="5378994" cy="804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КОНКУРС КНИГОИЗДАТЕЛЯ: СОЗДАНИЕ ИЛЛЮСТРАЦИЙ, ОБЛОЖЕК, ПЛАКАТОВ, КНИЖКИ-МАЛЫШКИ, ЗАКЛАДКИ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1490" y="1972491"/>
            <a:ext cx="2020388" cy="22772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БИБЛИОТЕЧНЫЕ ПРОЕКТЫ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2277651" y="2799955"/>
            <a:ext cx="648065" cy="337185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2104" y="4416837"/>
            <a:ext cx="2020388" cy="22772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УЧЕБНО-ВОСПИТАТЕЛЬНЫЕ ПРОЕКТЫ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7126880" y="5173485"/>
            <a:ext cx="212598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КОНКУРС ЧТЕЦОВ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7176410" y="6081417"/>
            <a:ext cx="212598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КОНКУРС СОЧИНЕНИЙ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9639300" y="4106418"/>
            <a:ext cx="226314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СТИЛИЗОВАННЫЕ ВЕЧЕРА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9639300" y="4973433"/>
            <a:ext cx="2400300" cy="8127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ПРЕЗЕНТАЦИЯ ЛИТЕРАТУРНОГО ГЕРОЯ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9688656" y="5945346"/>
            <a:ext cx="212598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ЛИТЕРАТУРНЫЙ СУД</a:t>
            </a:r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2094590" y="5393883"/>
            <a:ext cx="648065" cy="33718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7640868" y="1918392"/>
            <a:ext cx="196596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КОНКУРС ЧИТАТЕЛЬ ГОДА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2453270" y="4138321"/>
            <a:ext cx="212598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ДЕНЬ ДАРЕНИЯ КНИГ</a:t>
            </a:r>
          </a:p>
        </p:txBody>
      </p:sp>
    </p:spTree>
    <p:extLst>
      <p:ext uri="{BB962C8B-B14F-4D97-AF65-F5344CB8AC3E}">
        <p14:creationId xmlns:p14="http://schemas.microsoft.com/office/powerpoint/2010/main" val="13681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56" y="1060476"/>
            <a:ext cx="1190184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>
                <a:solidFill>
                  <a:srgbClr val="0033CC"/>
                </a:solidFill>
              </a:rPr>
              <a:t>КНИЖНЫЕ </a:t>
            </a:r>
            <a:r>
              <a:rPr lang="ru-RU" sz="8800" b="1" dirty="0" smtClean="0">
                <a:solidFill>
                  <a:srgbClr val="0033CC"/>
                </a:solidFill>
              </a:rPr>
              <a:t>ВЫСТАВКИ</a:t>
            </a:r>
          </a:p>
          <a:p>
            <a:pPr algn="ctr"/>
            <a:r>
              <a:rPr lang="ru-RU" sz="8800" b="1" dirty="0" smtClean="0">
                <a:solidFill>
                  <a:srgbClr val="0033CC"/>
                </a:solidFill>
              </a:rPr>
              <a:t> ТЕМАТИЧЕСКИЕ ПОЛКИ</a:t>
            </a:r>
            <a:endParaRPr lang="ru-RU" sz="8800" b="1" dirty="0">
              <a:solidFill>
                <a:srgbClr val="0033C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" y="138349"/>
            <a:ext cx="2921620" cy="649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61" y="138349"/>
            <a:ext cx="3031450" cy="649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03" y="138350"/>
            <a:ext cx="2872792" cy="649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87" y="138349"/>
            <a:ext cx="2813709" cy="649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28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1752"/>
            <a:ext cx="11441151" cy="3694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" y="0"/>
            <a:ext cx="6998335" cy="326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28185"/>
          <a:stretch/>
        </p:blipFill>
        <p:spPr>
          <a:xfrm>
            <a:off x="107003" y="3447738"/>
            <a:ext cx="4555419" cy="341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230" y="187438"/>
            <a:ext cx="3960078" cy="6500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40" y="3437516"/>
            <a:ext cx="2130798" cy="341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556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0707" y="2231355"/>
            <a:ext cx="111290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УЧЕБНО-ВОСПИТАТЕЛЬНЫЕ</a:t>
            </a:r>
          </a:p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 </a:t>
            </a:r>
            <a:r>
              <a:rPr lang="ru-RU" sz="7200" b="1" dirty="0">
                <a:solidFill>
                  <a:srgbClr val="002060"/>
                </a:solidFill>
              </a:rPr>
              <a:t>ПРОЕКТЫ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44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93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07" y="0"/>
            <a:ext cx="913638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7" y="0"/>
            <a:ext cx="987671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7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549</Words>
  <Application>Microsoft Office PowerPoint</Application>
  <PresentationFormat>Произвольный</PresentationFormat>
  <Paragraphs>104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ОРГАНИЗАЦИЯ РАБОТЫ С РОДИТЕЛЯМИ В РАМКАХ ПРОЕКТА  «БИБЛИОТЕКА СЕМЕЙНОГО ЧТЕНИЯ»    </vt:lpstr>
      <vt:lpstr>Семейное чтение как фактор развития личности и семьи</vt:lpstr>
      <vt:lpstr>ПРОБЛЕМЫ РАЗВИТИЯ СЕМЕЙНОГО ЧТЕНИЯ (СО СТОРОНЫ РОДИТЕЛЕЙ)</vt:lpstr>
      <vt:lpstr>ПРОБЛЕМЫ РАЗВИТИЯ СЕМЕЙНОГО ЧТЕНИЯ СО СТОРОНЫ ШКОЛЬНЫХ БИБЛИОТЕКАРЕЙ</vt:lpstr>
      <vt:lpstr>Презентация PowerPoint</vt:lpstr>
      <vt:lpstr>ПРОЕКТНАЯ БИБЛИОТЕЧНАЯ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ПРОЕКТНАЯ БИБЛИОТЕЧНАЯ ДЕЯТЕЛЬНОСТЬ</vt:lpstr>
      <vt:lpstr>ПРОЕКТНАЯ БИБЛИОТЕЧНАЯ ДЕЯТЕЛЬНОСТЬ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34</cp:revision>
  <dcterms:created xsi:type="dcterms:W3CDTF">2023-03-12T03:44:41Z</dcterms:created>
  <dcterms:modified xsi:type="dcterms:W3CDTF">2023-09-22T02:43:08Z</dcterms:modified>
</cp:coreProperties>
</file>