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9" r:id="rId3"/>
    <p:sldId id="268" r:id="rId4"/>
    <p:sldId id="266" r:id="rId5"/>
    <p:sldId id="264" r:id="rId6"/>
    <p:sldId id="261" r:id="rId7"/>
    <p:sldId id="262" r:id="rId8"/>
    <p:sldId id="263" r:id="rId9"/>
    <p:sldId id="258" r:id="rId10"/>
    <p:sldId id="267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79" r:id="rId19"/>
    <p:sldId id="280" r:id="rId20"/>
    <p:sldId id="281" r:id="rId21"/>
    <p:sldId id="28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9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94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05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41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38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3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74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51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04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7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9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30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3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87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6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85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6B51A-E2EF-4B18-8453-EAB47438DA3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104AD8-7D54-40E0-8B4C-0ECDCCDE9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7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7785" y="1048214"/>
            <a:ext cx="104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070517" y="747132"/>
            <a:ext cx="10593659" cy="5164090"/>
          </a:xfrm>
        </p:spPr>
        <p:txBody>
          <a:bodyPr numCol="1">
            <a:normAutofit lnSpcReduction="10000"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ОРГАНИЗАЦИЯ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ВНУТРИШКОЛЬНОГО  КОНТРОЛЯ  2023-2024учебный год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КГУ «Общеобразовательная школа №13» отдела образования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Осакаровского района управления образования Карагандинской области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Школа введена в эксплуатацию в ноябре 1959года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Директор школы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Горбачева Людмила Васильевна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классов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комплектов 13 (1-11классы),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предшкольный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класс-1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школе обучается 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97учащихся (1-11классы)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Предшкольный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класс-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11детей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Мини-центр «Солнышко»-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19детей (3группы)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Язык обучения –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смешанный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Педагогический коллектив-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23учителя / 6воспитателей</a:t>
            </a:r>
          </a:p>
        </p:txBody>
      </p:sp>
    </p:spTree>
    <p:extLst>
      <p:ext uri="{BB962C8B-B14F-4D97-AF65-F5344CB8AC3E}">
        <p14:creationId xmlns:p14="http://schemas.microsoft.com/office/powerpoint/2010/main" val="106186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10591800" cy="457558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.Контроль за качеством воспитательного процесса, проведение мероприятий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61975" y="1115122"/>
          <a:ext cx="1136015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078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07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1.Реализация плана воспитательной работы классных руководителей.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1.Риск несоответствия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плана нормативным документам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1.Рассмотрение планов воспитательной работы и их реализации на МО классных руководителей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3069" y="2963119"/>
          <a:ext cx="11744493" cy="260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01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80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Проверка воспитательных планов классных руководителей.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Соответствие документации единым требованиям. Анализ воспитательных планов классных руководителей. Соответствие Комплексной программе воспитания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Планы воспитательной работы классных руководителей 1-11 классов.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Персональный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Проверка документации. Беседа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 неделя августа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Заместитель директора по ВР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Аналитическая справка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1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358815"/>
            <a:ext cx="9789288" cy="8565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Контроль за выполнением нормативных документов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ведением школьной документации  согласно требованиям                                                                     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217467"/>
              </p:ext>
            </p:extLst>
          </p:nvPr>
        </p:nvGraphicFramePr>
        <p:xfrm>
          <a:off x="655745" y="1215342"/>
          <a:ext cx="11331817" cy="2439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8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026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08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1.Документы строгой отчетности</a:t>
                      </a:r>
                    </a:p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Государственная программа по реализации языковой политики в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HR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 2020-2025годы 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 Санитарные правила к объектам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1.Риск нарушения требований Правил документирования </a:t>
                      </a:r>
                    </a:p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.Ошибки в ведении делопроизводства на государственном языке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3.Риск нарушения санитарных требований при организации питания в школьной столовой.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.Создание комиссии по проверке документов на соответствие требований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2.В конце каждой четверти проверка качества ведения документации</a:t>
                      </a:r>
                    </a:p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Еженедельный контроль за соблюдением санитарных требований. Привлечение родителей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259503"/>
              </p:ext>
            </p:extLst>
          </p:nvPr>
        </p:nvGraphicFramePr>
        <p:xfrm>
          <a:off x="254643" y="3657823"/>
          <a:ext cx="11732919" cy="305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01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53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контроляи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1.Выполнение требований к ведению алфавитной</a:t>
                      </a:r>
                      <a:r>
                        <a:rPr lang="ru-RU" sz="12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книги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Предупреждение возможных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ошибок при заполнении книги учета обучающихся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Алфавитная книга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Фронтальный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Комплексно-обобщающий/изучение документов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Каждая четверть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Замдиректора</a:t>
                      </a:r>
                      <a:r>
                        <a:rPr lang="ru-RU" sz="12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УР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Заседание при директоре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требований к ведению алфавитной книги. Предупреждение</a:t>
                      </a:r>
                      <a:r>
                        <a:rPr lang="ru-RU" sz="12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возможных ошибок при заполнении книги учета обучающихся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Декабрь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1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358815"/>
            <a:ext cx="9789288" cy="1088019"/>
          </a:xfrm>
        </p:spPr>
        <p:txBody>
          <a:bodyPr>
            <a:normAutofit/>
          </a:bodyPr>
          <a:lstStyle/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4643" y="758283"/>
          <a:ext cx="11732919" cy="6047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01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1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2.Ведение делопроизводства на государственном языке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3.Организация работы комиссии по мониторингу за качеством питания</a:t>
                      </a:r>
                      <a:endParaRPr lang="ru-RU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соблюдений требований к  ведению документации на государственном языке в соответствии с Законом Республики Казахстан от 11 июля 1997 года № 151-I «О языках в Республике Казахстан»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 состояния документации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организации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горячего питания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учащихся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Документация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Школьная столовая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Тематичечкий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Тематический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Комплексно-обобщающий / изучение документов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 сертификатов качества и сроки годности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продукты, меню, маркировки посуды, снятие проб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1-неделя октября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2-неделя октября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Комиссия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Замдиректора по УР, медицинская сестра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Совещание при директоре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Совещание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при директоре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Справка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 проверки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информация с выводами и рекомендациями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 rot="10800000">
            <a:off x="2589212" y="356839"/>
            <a:ext cx="8915400" cy="6690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71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358815"/>
            <a:ext cx="9789288" cy="5778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.Контроль за качеством учебного процесса</a:t>
            </a:r>
            <a:br>
              <a:rPr lang="ru-RU" sz="2000" b="1" dirty="0"/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623951"/>
              </p:ext>
            </p:extLst>
          </p:nvPr>
        </p:nvGraphicFramePr>
        <p:xfrm>
          <a:off x="204442" y="825190"/>
          <a:ext cx="11717685" cy="1598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3654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51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Уровень образовательных результатов по критериям внешнего оценивания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 Качество знаний по английскому языку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1.Риск низкого качества функциональной грамотности.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2.Недостигнутые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ожидаемые результаты по английскому языку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Взаимопосещение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уроков. Формирование базы заданий для развития функциональной грамотности.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2.Посещение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уроков. Мониторинг достижений.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00329"/>
              </p:ext>
            </p:extLst>
          </p:nvPr>
        </p:nvGraphicFramePr>
        <p:xfrm>
          <a:off x="204440" y="2798956"/>
          <a:ext cx="11987560" cy="7553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9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6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38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413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896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6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14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1.Готовность к участию в МОДО и в международных исследованиях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2.Состояние преподавания</a:t>
                      </a:r>
                      <a:r>
                        <a:rPr lang="ru-RU" sz="1200" baseline="0" dirty="0">
                          <a:latin typeface="Times New Roman"/>
                          <a:ea typeface="Cambria"/>
                          <a:cs typeface="Times New Roman"/>
                        </a:rPr>
                        <a:t> английского языка в 3-4классах </a:t>
                      </a: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Диагностика уровня готовности к участию в МОДО и в международных исследованиях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Определение</a:t>
                      </a:r>
                      <a:r>
                        <a:rPr lang="ru-RU" sz="1200" baseline="0" dirty="0">
                          <a:latin typeface="Times New Roman"/>
                          <a:ea typeface="Cambria"/>
                          <a:cs typeface="Times New Roman"/>
                        </a:rPr>
                        <a:t> владения уровня учащимися английским языком. Изучение методики преподавания.</a:t>
                      </a: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Результаты пробного тестирования учеников 4, 8-9 классов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Уроки английского</a:t>
                      </a:r>
                      <a:r>
                        <a:rPr lang="ru-RU" sz="1200" baseline="0" dirty="0">
                          <a:latin typeface="Times New Roman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языка в 3-4классах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Тематический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Фронтальный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Классно-обобщающий контроль / пробное тестирование, наблюдение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Персональный контроль,</a:t>
                      </a:r>
                      <a:r>
                        <a:rPr lang="ru-RU" sz="1200" baseline="0" dirty="0">
                          <a:latin typeface="Times New Roman"/>
                          <a:ea typeface="Cambria"/>
                          <a:cs typeface="Times New Roman"/>
                        </a:rPr>
                        <a:t>/ наблюдение урока,  интервью</a:t>
                      </a: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1 неделя октября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1неделя октября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Замдиректора  по УР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Замдиректора по УР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Совещание при директоре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mbria"/>
                          <a:cs typeface="Times New Roman"/>
                        </a:rPr>
                        <a:t>Методический совет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Справка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срезы по 2четверти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Ноябрь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17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52" y="535258"/>
          <a:ext cx="11864897" cy="6830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786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60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mbria"/>
                          <a:cs typeface="Times New Roman"/>
                        </a:rPr>
                        <a:t>3.Реализация учебных курсов «Основы безопасности жизнедеятельности» и «ПДД»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Своевременная реализация учебных курсов «Основы безопасности жизнедеятельности»     и «ПДД»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Обучающиеся 1-11 классов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Тематический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Комплексно-обобщающий контроль / проверка документаци, наблюдение, опрос, тесты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mbria"/>
                          <a:cs typeface="Times New Roman"/>
                        </a:rPr>
                        <a:t>3 неделя октября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Замдиректора по УР, ВР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Заседание  МО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Аналитическая справка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mbria"/>
                          <a:cs typeface="Times New Roman"/>
                        </a:rPr>
                        <a:t>Декабрь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mbria"/>
                          <a:cs typeface="Times New Roman"/>
                        </a:rPr>
                        <a:t>Реализация учебных курсов «Основы безопасности жизнедеятельности» и «ПДД»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4.Состояние преподавания казахского языка и литературного  чтения в 3 классе с государственным языком обучения,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русского  языка и литературного чтения в 3, 4 классах с русским языком обучения.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уровня учебных достижений учащихся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знаний учащихся по русскому языку и литературному чтению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фронтальный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Комплексно-обобщающий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Диагностические срезы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неделя октября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Замдиректора по УР руководители МО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срезы во 2 четверти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 преподавания казахского языка и литературного  чтения в 3 классе с государственным языком обучения,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русского  языка и литературного чтения в 3, 4 классах с русским языком обучения.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4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45328" y="5638"/>
          <a:ext cx="12087922" cy="707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989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2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0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 преподавания казахского языка в 5,6,7  классах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уровня владения учащимися казахским языком. Изучение методики преподавания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Уроки казахского языка и литературы в 5,6,7 классах, письменные работы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Комплексно-обобщающий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Диагностические срезы. Анализ письменных работ, наблюдение уроков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неделя октября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Замдиректора по УР, руководители МО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срезы во 2 четверти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Апрель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7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 преподавания  Русской литературы в 11 классе ( в прошлом учебном году 100% качество знаний)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уровня владения учащимися казахским языком. Изучение методики преподавания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Уроки русской литературы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Персональный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Комплексно-обобщающий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Диагностические срезы. наблюдение уроков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неделя октября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Замдиректора по УР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срезы во 2 четверти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Апрель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7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3384"/>
            <a:ext cx="8911687" cy="715194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Контроль за работой по восполнению пробелов в знаниях и за работой со слабоуспевающими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2129"/>
              </p:ext>
            </p:extLst>
          </p:nvPr>
        </p:nvGraphicFramePr>
        <p:xfrm>
          <a:off x="508000" y="1040143"/>
          <a:ext cx="11457260" cy="223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272"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240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1.КСП-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задания, ориентированные на восполнение пробелов</a:t>
                      </a:r>
                    </a:p>
                    <a:p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2.Степень участия слабоуспевающих в работе по преодолению пробелов в знаниях по отдельным предметам</a:t>
                      </a:r>
                    </a:p>
                    <a:p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Посещаемость занятий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1.Отсутствие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в КСП отдельных заданий по восполнению пробелов.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2.Неспособность детей самостоятельно обучаться, отрабатывать навыки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 Снижается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качество знаний по отдельным предметам из за частых пропусков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1.Изучение КСП, посещение уроков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2. Привлекаем учащихся с повышенной мотивацией для сопровождения слабоуспевающих учеников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3.Создание материалов для самостоятельного изучения, тестов для проверки знаний.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01633"/>
              </p:ext>
            </p:extLst>
          </p:nvPr>
        </p:nvGraphicFramePr>
        <p:xfrm>
          <a:off x="158044" y="3345365"/>
          <a:ext cx="11807216" cy="3576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51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951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работы со слабоуспевающими учащимися 9,11 классов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Своевременное выявление учебных затруднений учеников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Учебная деятельность слабоуспевающих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Наблюдение,  анализ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неделя октября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Замдиректора по УР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ликвидации пробелов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учебных достижений слабоуспевающих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учащихся  начальных классов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учебных достижений по отдельным предметам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знаний слабоуспевающих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Анкетирование, анализ, тестирование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неделя октября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Замдиректора по УР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280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EFF16-C135-4FA6-9A8C-F7E0B9F7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823EF53-2455-44D9-99B1-60505C382C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971320"/>
              </p:ext>
            </p:extLst>
          </p:nvPr>
        </p:nvGraphicFramePr>
        <p:xfrm>
          <a:off x="745062" y="624110"/>
          <a:ext cx="10759550" cy="412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955">
                  <a:extLst>
                    <a:ext uri="{9D8B030D-6E8A-4147-A177-3AD203B41FA5}">
                      <a16:colId xmlns:a16="http://schemas.microsoft.com/office/drawing/2014/main" val="3559677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1321266635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1078309768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3015827007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2652382698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3133156080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3438976550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3098806111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3538875216"/>
                    </a:ext>
                  </a:extLst>
                </a:gridCol>
                <a:gridCol w="1075955">
                  <a:extLst>
                    <a:ext uri="{9D8B030D-6E8A-4147-A177-3AD203B41FA5}">
                      <a16:colId xmlns:a16="http://schemas.microsoft.com/office/drawing/2014/main" val="4046440790"/>
                    </a:ext>
                  </a:extLst>
                </a:gridCol>
              </a:tblGrid>
              <a:tr h="20442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9440088"/>
                  </a:ext>
                </a:extLst>
              </a:tr>
              <a:tr h="2082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Посещаемость занятий обучающимися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учащихся  не посещающих школу без уважительной причины.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Журналы, отчеты классных руководителей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Фронтальный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журналов посещаемости, анализ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 неделя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Социальный педагог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с выводами Проведение мероприятий по профилактике непосещаемости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Посещаемость занятий обучающимися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146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80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3384"/>
            <a:ext cx="8911687" cy="423748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.Учебно-исследовательская деятельность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158578"/>
              </p:ext>
            </p:extLst>
          </p:nvPr>
        </p:nvGraphicFramePr>
        <p:xfrm>
          <a:off x="508000" y="735981"/>
          <a:ext cx="11457260" cy="224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014"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240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1.Научно-исследовательская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деятельность педагогов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1.Недостаточная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готовность педагога к руководству научно-исследовательской работой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1.Рассмотреть учебно-исследовательскую деятельность педагогов  на методическом совете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69644"/>
              </p:ext>
            </p:extLst>
          </p:nvPr>
        </p:nvGraphicFramePr>
        <p:xfrm>
          <a:off x="158044" y="2018371"/>
          <a:ext cx="11807216" cy="4792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51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917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43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работы руководителя научного общества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своевременности качества реализации плана подготовки к конкурсам научных проектов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 работы педагогов  по подготовке научных проектов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плана работы, промежуточных результатов исследования, изучение полноты и своевременности заполнения дневника исследования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Замдиректора по УР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директоре, заседание методического совета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школьной комиссии для рассмотрения заявки, заслушивания научных руководителей с вынесением рекомендаций по теме, актуальности, задачам, продукту и других составляющим проекта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325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3384"/>
            <a:ext cx="8911687" cy="423748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.Контроль за уровнем мастерства и состоянием методической готовности учителя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935894"/>
              </p:ext>
            </p:extLst>
          </p:nvPr>
        </p:nvGraphicFramePr>
        <p:xfrm>
          <a:off x="508000" y="735981"/>
          <a:ext cx="11457260" cy="224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014"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240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1.Уровень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методической готовности педагогов </a:t>
                      </a:r>
                    </a:p>
                    <a:p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Низкий уровень методической подготовки учителей вернувшихся в профессию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1.Активизация работы школьных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методических объединений для профессионального роста .Посещение уроков. Направление на курсы повышения квалификации.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647287"/>
              </p:ext>
            </p:extLst>
          </p:nvPr>
        </p:nvGraphicFramePr>
        <p:xfrm>
          <a:off x="158044" y="2419814"/>
          <a:ext cx="11807216" cy="2698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3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51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2523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 за педагогической деятельностью вновь прибывших учителей.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 методов, используемых молодыми учителями, выявление  затруднений  и  оказание  метод. помощи. Качество оказания методической помощи молодым учителям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наставников ,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молодых учителей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документации, беседы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 октября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Замдиректора по УР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37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7785" y="1048214"/>
            <a:ext cx="104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070517" y="747132"/>
            <a:ext cx="10593659" cy="5164090"/>
          </a:xfrm>
        </p:spPr>
        <p:txBody>
          <a:bodyPr numCol="1">
            <a:normAutofit lnSpcReduction="10000"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Цель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Совершенствование учебно-воспитательного процесса на основе мониторинга динамики развития обучающихся, реализации их образовательного потенциала с учетом индивидуальных особенностей, интересов, образовательных возможностей и состояния здоровья каждого ученика.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Задачи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-Создание открытой образовательной среды, позволяющей максимально полно реализовать законные права и интересы всех участников образовательного процесса.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-Анализ и оценка эффективности результатов деятельности педагогических работников в соответствии с требованиями ГОС стандарта; выявление и обобщение эффективных подходов преподавания предметов, дающих наиболее значимый результат развития функциональной грамотности обучающихся. Оказание методической помощи педагогическим работникам в процессе контроля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-Совершенствование системы контроля за состоянием и ведением школьной документации.  Внедрение новых, современных форм контроля на основе активного включения в образовательный процесс представителей школьного социума. </a:t>
            </a:r>
          </a:p>
          <a:p>
            <a:pPr marL="0" algn="ctr">
              <a:spcBef>
                <a:spcPts val="0"/>
              </a:spcBef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67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3384"/>
            <a:ext cx="8911687" cy="423748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.Контроль за качеством воспитательного процесса, проведение мероприятий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413572"/>
              </p:ext>
            </p:extLst>
          </p:nvPr>
        </p:nvGraphicFramePr>
        <p:xfrm>
          <a:off x="508000" y="735981"/>
          <a:ext cx="1124538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799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контроля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1.Воспитательный процесс 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2.Обеспечение безопасности учащихся</a:t>
                      </a:r>
                    </a:p>
                    <a:p>
                      <a:endParaRPr lang="ru-RU" sz="1400" b="1" dirty="0">
                        <a:solidFill>
                          <a:schemeClr val="accent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Проблемы, риски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1.Риск формальной работы по профориентации учащихся</a:t>
                      </a:r>
                      <a:r>
                        <a:rPr lang="ru-RU" sz="1400" b="1" baseline="0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8-11классов</a:t>
                      </a:r>
                    </a:p>
                    <a:p>
                      <a:r>
                        <a:rPr lang="ru-RU" sz="1400" b="1" baseline="0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Слабая работа организаций </a:t>
                      </a:r>
                      <a:r>
                        <a:rPr lang="ru-RU" sz="1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ұлан», «</a:t>
                      </a:r>
                      <a:r>
                        <a:rPr lang="ru-RU" sz="1400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қыран»</a:t>
                      </a:r>
                      <a:r>
                        <a:rPr lang="ru-RU" sz="1400" baseline="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с органами самоуправления</a:t>
                      </a:r>
                      <a:r>
                        <a:rPr lang="ru-RU" sz="1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2.Риск  формальной работы классного руководителя, игнорирование первых сигналов межличностных проблем в ученическом коллективе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 управленческих решений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1.Разнообразные</a:t>
                      </a:r>
                      <a:r>
                        <a:rPr lang="ru-RU" sz="1400" b="1" baseline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формы профоринтационной  работы с привлечением выпускников.</a:t>
                      </a:r>
                      <a:endParaRPr lang="ru-RU" sz="1400" b="1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Усилить работу ученического самоуправления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2.Анкетирование</a:t>
                      </a:r>
                      <a:r>
                        <a:rPr lang="ru-RU" sz="1400" b="1" baseline="0" dirty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учеников и родителей для выявления фактов нарушения безопасности. Работа классного руководителя  по вопросам безопасности </a:t>
                      </a:r>
                      <a:endParaRPr lang="ru-RU" sz="1400" b="1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53160"/>
              </p:ext>
            </p:extLst>
          </p:nvPr>
        </p:nvGraphicFramePr>
        <p:xfrm>
          <a:off x="508000" y="3316341"/>
          <a:ext cx="11546469" cy="301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573">
                  <a:extLst>
                    <a:ext uri="{9D8B030D-6E8A-4147-A177-3AD203B41FA5}">
                      <a16:colId xmlns:a16="http://schemas.microsoft.com/office/drawing/2014/main" val="1526609804"/>
                    </a:ext>
                  </a:extLst>
                </a:gridCol>
                <a:gridCol w="1574920">
                  <a:extLst>
                    <a:ext uri="{9D8B030D-6E8A-4147-A177-3AD203B41FA5}">
                      <a16:colId xmlns:a16="http://schemas.microsoft.com/office/drawing/2014/main" val="4100393140"/>
                    </a:ext>
                  </a:extLst>
                </a:gridCol>
                <a:gridCol w="1057612">
                  <a:extLst>
                    <a:ext uri="{9D8B030D-6E8A-4147-A177-3AD203B41FA5}">
                      <a16:colId xmlns:a16="http://schemas.microsoft.com/office/drawing/2014/main" val="3545819048"/>
                    </a:ext>
                  </a:extLst>
                </a:gridCol>
                <a:gridCol w="678250">
                  <a:extLst>
                    <a:ext uri="{9D8B030D-6E8A-4147-A177-3AD203B41FA5}">
                      <a16:colId xmlns:a16="http://schemas.microsoft.com/office/drawing/2014/main" val="1960445224"/>
                    </a:ext>
                  </a:extLst>
                </a:gridCol>
                <a:gridCol w="1046117">
                  <a:extLst>
                    <a:ext uri="{9D8B030D-6E8A-4147-A177-3AD203B41FA5}">
                      <a16:colId xmlns:a16="http://schemas.microsoft.com/office/drawing/2014/main" val="1740490074"/>
                    </a:ext>
                  </a:extLst>
                </a:gridCol>
                <a:gridCol w="919662">
                  <a:extLst>
                    <a:ext uri="{9D8B030D-6E8A-4147-A177-3AD203B41FA5}">
                      <a16:colId xmlns:a16="http://schemas.microsoft.com/office/drawing/2014/main" val="2974327242"/>
                    </a:ext>
                  </a:extLst>
                </a:gridCol>
                <a:gridCol w="862182">
                  <a:extLst>
                    <a:ext uri="{9D8B030D-6E8A-4147-A177-3AD203B41FA5}">
                      <a16:colId xmlns:a16="http://schemas.microsoft.com/office/drawing/2014/main" val="4104295370"/>
                    </a:ext>
                  </a:extLst>
                </a:gridCol>
                <a:gridCol w="1069107">
                  <a:extLst>
                    <a:ext uri="{9D8B030D-6E8A-4147-A177-3AD203B41FA5}">
                      <a16:colId xmlns:a16="http://schemas.microsoft.com/office/drawing/2014/main" val="1671140742"/>
                    </a:ext>
                  </a:extLst>
                </a:gridCol>
                <a:gridCol w="1276032">
                  <a:extLst>
                    <a:ext uri="{9D8B030D-6E8A-4147-A177-3AD203B41FA5}">
                      <a16:colId xmlns:a16="http://schemas.microsoft.com/office/drawing/2014/main" val="1966514846"/>
                    </a:ext>
                  </a:extLst>
                </a:gridCol>
                <a:gridCol w="1322014">
                  <a:extLst>
                    <a:ext uri="{9D8B030D-6E8A-4147-A177-3AD203B41FA5}">
                      <a16:colId xmlns:a16="http://schemas.microsoft.com/office/drawing/2014/main" val="3065670877"/>
                    </a:ext>
                  </a:extLst>
                </a:gridCol>
              </a:tblGrid>
              <a:tr h="80036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2442449"/>
                  </a:ext>
                </a:extLst>
              </a:tr>
              <a:tr h="1003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Профильная и предпрофильная подготовка учащихся.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профессиональных интересов учащихся, трудоустройство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Профильная 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предпрофильная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подготовка учащихся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 Персональный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Беседа, анкетирование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неделя октября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Замдиректора по УР  Психолог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профориентатор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Совещание при директоре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040452"/>
                  </a:ext>
                </a:extLst>
              </a:tr>
              <a:tr h="1213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Работа организаций самоуправления,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ұлан»,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қыран»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Определение эффективности работы организаций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ұлан»,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қыран», органов самоуправления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Система самоуправле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Тематиче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Изучение документации, проведение интервью по открытым вопросам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 неделя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Замдиректора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по ВР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Педсовет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69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382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43403"/>
              </p:ext>
            </p:extLst>
          </p:nvPr>
        </p:nvGraphicFramePr>
        <p:xfrm>
          <a:off x="133813" y="747129"/>
          <a:ext cx="11887200" cy="4215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42192012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21622627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31239493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91917305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217557277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74518331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44450591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28638174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6129844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795022491"/>
                    </a:ext>
                  </a:extLst>
                </a:gridCol>
              </a:tblGrid>
              <a:tr h="12367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8289019"/>
                  </a:ext>
                </a:extLst>
              </a:tr>
              <a:tr h="2978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Организация деятельности психолого-педагогического сопровождения в организациях образования и выполнение плана совместной работы социального педагога и психолога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Своевременное выявление случаев буллинга / кибербуллинга;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предотвращение насилия, саморазрушительного поведения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Работа социально-психологичес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кой службы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Фронталь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Изучение документа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ции, опросы, интервью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Каждую четверть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Замдиректора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по ВР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Педсовет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Каждую четверть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6092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53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3611" y="1126273"/>
            <a:ext cx="2564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159727" y="208345"/>
            <a:ext cx="10772078" cy="104172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Контроль за выполнением нормативных документов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ведением школьной документации  согласно требованиям                                                                     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СЕНТЯБРЬ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2438942"/>
              </p:ext>
            </p:extLst>
          </p:nvPr>
        </p:nvGraphicFramePr>
        <p:xfrm>
          <a:off x="1014762" y="1469984"/>
          <a:ext cx="10615962" cy="2939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8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6476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3493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1.База НОБД, электронный журнал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КТП и типовая учебная программа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1.Несвоевоременное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и некорректное заполнение электронной базы НОБД, электронного журнала.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2.Несоответствие содержания календарно-тематического плана учебным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1.Еженедельный отчет по заполнению  электронного журнала.</a:t>
                      </a:r>
                    </a:p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2.Рассмотрение календарно-тематических планов на заседании МО.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6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3611" y="1126273"/>
            <a:ext cx="2564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159727" y="624110"/>
            <a:ext cx="10772078" cy="1316202"/>
          </a:xfrm>
        </p:spPr>
        <p:txBody>
          <a:bodyPr>
            <a:normAutofit/>
          </a:bodyPr>
          <a:lstStyle/>
          <a:p>
            <a:pPr algn="ctr"/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546414" y="635616"/>
          <a:ext cx="11140063" cy="5168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127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14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Объект</a:t>
                      </a:r>
                      <a:b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контроля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Вид </a:t>
                      </a:r>
                      <a:b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контроля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Методика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Сроки выполнения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Ответст</a:t>
                      </a:r>
                      <a:b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венные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Управленческое решение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Вторичный контроль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Выполнение Закона РК «Об образовании». </a:t>
                      </a: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омплектование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0, 1, 5 и 10-х классов, групп мини-центра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конституционного права на получение бесплатного дошкольного, начального, основного и общего среднего образования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База НОБД, списки детей от 0до 18 лет.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Тематический Персональный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Анализ отчетов классных руководителей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 неделя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августа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Зам. дир. по УР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Соответствие содержания календарно-тематического плана типовым учебным программам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Обеспечение соблюдения требований к КТП согласно типовой учебной программе (приказ Министра просвещения РК от 16 сентября 2022 года № 399).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КТП и типовая учебная программа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Фронтальный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Комплексно-обобщающий / изучение документов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Август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Зам.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дир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  по УР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Заседание методического совета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Протокол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Декабрь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6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5B4BC-A69B-4266-8C69-41F11BE3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892098"/>
            <a:ext cx="8911687" cy="1012902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.Контроль за качеством учебного процесса</a:t>
            </a:r>
            <a:br>
              <a:rPr lang="ru-RU" sz="2000" b="1" dirty="0"/>
            </a:br>
            <a:br>
              <a:rPr lang="ru-RU" sz="2000" b="1" dirty="0"/>
            </a:br>
            <a:endParaRPr lang="ru-RU" sz="2000" b="1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769936" y="1493836"/>
          <a:ext cx="11061507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7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30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377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1.Проведение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факультативных занятий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 Проверка  качества знаний за определенный временной отрезок  (на конец прошлого учебного года)  во 2-11классах  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3. Класс </a:t>
                      </a:r>
                      <a:r>
                        <a:rPr lang="ru-RU" sz="16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предшкольной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подготовки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1.Применение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однотипных методик и технологий преподавания. Слабая связь теории с практикой.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2.Несовместимость критериев оценивания, дескрипторов с заданиями для определения уровня знаний 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3. Длительный процесс адаптации  «домашних»  детей.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1.Посещение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факультативных занятий и изучение деятельности учителя и обучающихся.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 Рассмотреть вопрос по повышению качества знаний по предметам на заседаниях  МО и МС, внести изменения  в планы работы по итогам входного контроля.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3. Посещение занятий. Работа психолога.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3611" y="1126273"/>
            <a:ext cx="2564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86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90293" y="401445"/>
          <a:ext cx="11630720" cy="611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7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3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3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3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8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Организация работы  </a:t>
                      </a:r>
                      <a:r>
                        <a:rPr lang="ru-RU" sz="1100">
                          <a:latin typeface="Times New Roman"/>
                          <a:ea typeface="TimesNewRomanPSMT"/>
                          <a:cs typeface="Times New Roman"/>
                        </a:rPr>
                        <a:t>по вариативному компоненту Типового учебного плана (курс «Глобальные компетенции» в 5-11 классах)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Состояние организации  работы  по вариативному компоненту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Работа учителей по планированию курса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Персональный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Проверка документации- планы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 неделя сентября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Замдиректора</a:t>
                      </a:r>
                      <a:r>
                        <a:rPr lang="ru-RU" sz="1100" baseline="0" dirty="0">
                          <a:latin typeface="Times New Roman"/>
                          <a:ea typeface="Times New Roman"/>
                          <a:cs typeface="Times New Roman"/>
                        </a:rPr>
                        <a:t> по УР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Информационная справка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февраль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Результаты нулевого среза знаний во2-11 классах (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входной контроль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Выявления уровня обученности уч-с на начало учебного года и определения пробелов в знаниях по учебной программе.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Срезы знаний  во 2-11 классах с русским языком и в 3 классе с государственным языком по математике, русскому и казахскому языкам, истории Казахстана, биологии, географии, физике, химии, естествознанию.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 фронтальный Предметно-обобщающий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письменная проверка знаний учащихся.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тесты, К\С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2-3 неделя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сентября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Зам.дир УР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Аналитическая Справка по результатам нулевого среза. Административные к/с по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итогам нулевого среза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Times New Roman"/>
                        </a:rPr>
                        <a:t>В конце 1,2,3,4 четвертей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50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Работа   в классах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предшкольной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подготовки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Times New Roman"/>
                          <a:cs typeface="Times New Roman"/>
                        </a:rPr>
                        <a:t>Выявить состояние работы   по организации </a:t>
                      </a:r>
                      <a:r>
                        <a:rPr lang="ru-RU" sz="1100" b="0" dirty="0" err="1">
                          <a:latin typeface="Times New Roman"/>
                          <a:ea typeface="Times New Roman"/>
                          <a:cs typeface="Times New Roman"/>
                        </a:rPr>
                        <a:t>предшкольной</a:t>
                      </a:r>
                      <a:r>
                        <a:rPr lang="ru-RU" sz="1100" b="0" dirty="0">
                          <a:latin typeface="Times New Roman"/>
                          <a:ea typeface="Times New Roman"/>
                          <a:cs typeface="Times New Roman"/>
                        </a:rPr>
                        <a:t> подготовки детей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Классы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предшкольной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подготовки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Изучение документации, посещение занятий, анализ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 неделя сентября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УР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Организовать учебно-воспитательный процесс в соответствии с требованиями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 февраль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50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3385"/>
            <a:ext cx="8911687" cy="423748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Контроль за работой по восполнению пробелов в знаниях и за работой со слабоуспевающими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416655"/>
              </p:ext>
            </p:extLst>
          </p:nvPr>
        </p:nvGraphicFramePr>
        <p:xfrm>
          <a:off x="512955" y="1051432"/>
          <a:ext cx="1145230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332"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2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1.Посещаемость занятий учащимися.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План работы по восполнению пробелов в знаниях, отражение в КСП заданий, ориентированных на восполнение пробелов.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1.Риск неспособности учащегося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самостоятельно восполнить пробелы в знаниях 2.Отсутствие в КСП отдельных заданий по восполнению пробелов..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1.Создание материалов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для самостоятельного изучения, тестов проверки знаний, использование интерактивных платформ.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2.Посещение уроков с целью определения эффективности выбранных методов и приемов для достижения целей обучения и восполнения пробелов, изучение КСП.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494647"/>
              </p:ext>
            </p:extLst>
          </p:nvPr>
        </p:nvGraphicFramePr>
        <p:xfrm>
          <a:off x="289934" y="3111191"/>
          <a:ext cx="11478320" cy="4081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50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830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93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05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8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Посещаемость занятий обучающимися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Выявление учащихся не посещающих школу без уважительной причины.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Журналы, отчеты классных руководителей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Фронтальный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журналов посещаемости, анализ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4 неделя сентября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Аналитическая справка с выводами Проведение мероприятий по профилактике непосещаемости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Каждый месяц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работы по восполнению пробелов в знаниях, отражение в КСП заданий, ориентированных на восполнение пробелов 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работы по восполнению знаний, учёта особенностей личности учащегося, влияющих на качество знаний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Учебные результаты слабоуспевающих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Фронтальный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Анализ, наблюдение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Заместитель директора по УР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КСП, посещение уроков с целью определения эффективности выбранных методов и приемов для достижения целей обучения и восполнения пробелов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46407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.Учебно-исследовательская деятельность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46770" y="1070518"/>
          <a:ext cx="11017407" cy="2463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274">
                <a:tc>
                  <a:txBody>
                    <a:bodyPr/>
                    <a:lstStyle/>
                    <a:p>
                      <a:r>
                        <a:rPr lang="ru-RU" sz="1600" b="1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4180">
                <a:tc>
                  <a:txBody>
                    <a:bodyPr/>
                    <a:lstStyle/>
                    <a:p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1.База</a:t>
                      </a:r>
                      <a:r>
                        <a:rPr lang="ru-RU" sz="16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талантливых и мотивированных детей.</a:t>
                      </a:r>
                    </a:p>
                    <a:p>
                      <a:r>
                        <a:rPr lang="ru-RU" sz="16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2.Работа НОУ «Эврика»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1.Отсутствие базы мотивированных и талантливых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детей, отсутствие инструментов диагностики.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2.Риск формального проведения работы в  НО, эпизодичности работы.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1.Использоване интерактивных форм диагностики учащихся, расширение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базы талантливых  учеников с указанием предпочтений, сильных и слабых сторон.</a:t>
                      </a:r>
                    </a:p>
                    <a:p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2.Рассмотреть итоги работы за учебный год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5328" y="3261356"/>
          <a:ext cx="11946672" cy="354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4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94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946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7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Обновление базы данных талантливых и мотивированных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Обеспечение своевременности обновления базы данных талантливых и мотивированных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База талантливых и мотивированных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Мониторинг (своевременность обновления, открытость, доступность)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 неделя сентября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Создание доступной базы данных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Эффективность и системность работы НОУ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сильных и слабых сторон плана, мероприятий в рамках работы НОУ, определение способов повышения эффективности работы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Анализ работы за 2022-23 учебный год, план работы на 2023-24 учебный год.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Посещение заседаний  НОУ, проверка плана, материалов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 неделя сентября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Зам. директора по УР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SWOT-анализ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декабрь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10591800" cy="457558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.Контроль за уровнем мастерства и состоянием методической готовности учителя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61975" y="1115122"/>
          <a:ext cx="1136015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078">
                <a:tc>
                  <a:txBody>
                    <a:bodyPr/>
                    <a:lstStyle/>
                    <a:p>
                      <a:r>
                        <a:rPr lang="ru-RU" dirty="0"/>
                        <a:t>Объект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Проблемы,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Варианты управленческих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07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1.Профессиональное развитие и самосовершенствование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1.Риск нарушения требований « Об утверждении профессионального стандарта «Педагог» -навык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управления саморазвитием и стремление к лидерству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1.Направление на курсы повышения.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2.Взаимипосещение уроков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3069" y="2963119"/>
          <a:ext cx="11744493" cy="2410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601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80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Тема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Цель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Объект контроля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Вид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Форма 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контроля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/ м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етодика 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Сроки выполне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Ответствен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Место рассмотрения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Управлен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Calibri"/>
                        </a:rPr>
                        <a:t>ч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ес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кое реше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Вто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Calibri"/>
                        </a:rPr>
                        <a:t>р</a:t>
                      </a: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ич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ный конт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Times New Roman"/>
                          <a:cs typeface="Calibri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Составление перспективного плана повышения квалификации и плана аттестации педагогических кадров школы на 2023-2024 учебный год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Составление списка работников на аттестацию в 2022-2023 учебном году, уточнение графика аттестации, подготовка портфолио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Перспективный план аттестации;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Соответствие квалификационным требованиям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Тематический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Персональный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Беседа. Проверка документации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4 неделя августа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Зам.дир. по УР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Заседание МС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Информация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 (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послекурсовая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работа)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177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3309</Words>
  <Application>Microsoft Office PowerPoint</Application>
  <PresentationFormat>Широкоэкранный</PresentationFormat>
  <Paragraphs>1196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    </vt:lpstr>
      <vt:lpstr>    </vt:lpstr>
      <vt:lpstr> I. Контроль за выполнением нормативных документов  и ведением школьной документации  согласно требованиям                                                                         СЕНТЯБРЬ     </vt:lpstr>
      <vt:lpstr>  </vt:lpstr>
      <vt:lpstr>II.Контроль за качеством учебного процесса  </vt:lpstr>
      <vt:lpstr>Презентация PowerPoint</vt:lpstr>
      <vt:lpstr>III. Контроль за работой по восполнению пробелов в знаниях и за работой со слабоуспевающими </vt:lpstr>
      <vt:lpstr>IV.Учебно-исследовательская деятельность</vt:lpstr>
      <vt:lpstr>V.Контроль за уровнем мастерства и состоянием методической готовности учителя</vt:lpstr>
      <vt:lpstr>VI.Контроль за качеством воспитательного процесса, проведение мероприятий</vt:lpstr>
      <vt:lpstr>I. Контроль за выполнением нормативных документов  и ведением школьной документации  согласно требованиям                                                                         ОКТЯБРЬ</vt:lpstr>
      <vt:lpstr>Презентация PowerPoint</vt:lpstr>
      <vt:lpstr>II.Контроль за качеством учебного процесса </vt:lpstr>
      <vt:lpstr>Презентация PowerPoint</vt:lpstr>
      <vt:lpstr>Презентация PowerPoint</vt:lpstr>
      <vt:lpstr>III. Контроль за работой по восполнению пробелов в знаниях и за работой со слабоуспевающими </vt:lpstr>
      <vt:lpstr>Презентация PowerPoint</vt:lpstr>
      <vt:lpstr>IV.Учебно-исследовательская деятельность</vt:lpstr>
      <vt:lpstr>V.Контроль за уровнем мастерства и состоянием методической готовности учителя</vt:lpstr>
      <vt:lpstr>VI.Контроль за качеством воспитательного процесса, проведение мероприятий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 «Общеобразовательная школа № 13»</dc:title>
  <dc:creator>Дмитрий Оленников</dc:creator>
  <cp:lastModifiedBy>Admin</cp:lastModifiedBy>
  <cp:revision>73</cp:revision>
  <dcterms:created xsi:type="dcterms:W3CDTF">2023-09-08T08:15:19Z</dcterms:created>
  <dcterms:modified xsi:type="dcterms:W3CDTF">2023-09-19T08:28:50Z</dcterms:modified>
</cp:coreProperties>
</file>