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32" r:id="rId1"/>
  </p:sldMasterIdLst>
  <p:notesMasterIdLst>
    <p:notesMasterId r:id="rId13"/>
  </p:notesMasterIdLst>
  <p:sldIdLst>
    <p:sldId id="262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9F2A9C0-0909-4649-A2B9-BC94025AC9DC}">
          <p14:sldIdLst>
            <p14:sldId id="262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57" d="100"/>
          <a:sy n="57" d="100"/>
        </p:scale>
        <p:origin x="-108" y="-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69CEE3-7C81-47AD-8B92-5C2137173F79}" type="datetimeFigureOut">
              <a:rPr lang="ru-RU" smtClean="0"/>
              <a:t>26.07.2023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7900"/>
            <a:ext cx="5486400" cy="39163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08B94D-8844-4BDA-9891-22A5FBF0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325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C34F42-394C-4587-816A-1236537F0481}" type="datetimeFigureOut">
              <a:rPr lang="ru-RU" smtClean="0"/>
              <a:t>26.07.2023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6EE169-ACEC-41ED-A48D-25C80F680C5C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9218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4F42-394C-4587-816A-1236537F0481}" type="datetimeFigureOut">
              <a:rPr lang="ru-RU" smtClean="0"/>
              <a:t>26.07.2023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E169-ACEC-41ED-A48D-25C80F680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013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4F42-394C-4587-816A-1236537F0481}" type="datetimeFigureOut">
              <a:rPr lang="ru-RU" smtClean="0"/>
              <a:t>26.07.2023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E169-ACEC-41ED-A48D-25C80F680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7877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4F42-394C-4587-816A-1236537F0481}" type="datetimeFigureOut">
              <a:rPr lang="ru-RU" smtClean="0"/>
              <a:t>26.07.2023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E169-ACEC-41ED-A48D-25C80F680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615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4F42-394C-4587-816A-1236537F0481}" type="datetimeFigureOut">
              <a:rPr lang="ru-RU" smtClean="0"/>
              <a:t>26.07.2023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E169-ACEC-41ED-A48D-25C80F680C5C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0493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4F42-394C-4587-816A-1236537F0481}" type="datetimeFigureOut">
              <a:rPr lang="ru-RU" smtClean="0"/>
              <a:t>26.07.2023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E169-ACEC-41ED-A48D-25C80F680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1907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4F42-394C-4587-816A-1236537F0481}" type="datetimeFigureOut">
              <a:rPr lang="ru-RU" smtClean="0"/>
              <a:t>26.07.2023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E169-ACEC-41ED-A48D-25C80F680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129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4F42-394C-4587-816A-1236537F0481}" type="datetimeFigureOut">
              <a:rPr lang="ru-RU" smtClean="0"/>
              <a:t>26.07.2023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E169-ACEC-41ED-A48D-25C80F680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9624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4F42-394C-4587-816A-1236537F0481}" type="datetimeFigureOut">
              <a:rPr lang="ru-RU" smtClean="0"/>
              <a:t>26.07.2023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E169-ACEC-41ED-A48D-25C80F680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2995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4F42-394C-4587-816A-1236537F0481}" type="datetimeFigureOut">
              <a:rPr lang="ru-RU" smtClean="0"/>
              <a:t>26.07.2023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E169-ACEC-41ED-A48D-25C80F680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799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4F42-394C-4587-816A-1236537F0481}" type="datetimeFigureOut">
              <a:rPr lang="ru-RU" smtClean="0"/>
              <a:t>26.07.2023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E169-ACEC-41ED-A48D-25C80F680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9414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81C34F42-394C-4587-816A-1236537F0481}" type="datetimeFigureOut">
              <a:rPr lang="ru-RU" smtClean="0"/>
              <a:t>26.07.2023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A46EE169-ACEC-41ED-A48D-25C80F680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009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adilet.zan.kz/rus/docs/V2200031231#z6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67443" y="4272642"/>
            <a:ext cx="9634451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kk-KZ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Приказ </a:t>
            </a:r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Министра образования и науки Республики Казахстан от 21 февраля 2012 года </a:t>
            </a:r>
            <a:r>
              <a:rPr lang="kk-KZ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№57 </a:t>
            </a:r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«Об утверждении правил назначения на должности, освобождения от должностей первых руководителей и педагогов государственных организаций образования</a:t>
            </a:r>
            <a:r>
              <a:rPr lang="kk-KZ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kk-KZ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- в редакции приказа Министра просвещения РК от 22.12.2022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№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513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39833" y="1038371"/>
            <a:ext cx="10723418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kk-KZ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назначения на должности, освобождения от должностей  педагогов государственных организаций образования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602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98516" y="332317"/>
            <a:ext cx="11047615" cy="582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135. Организация образования принимает на работу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педагогов-совместителей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исходя из расчета не более 50% от нормативной учебной нагрузки, определенной для педагогов в соответствии с Законом РК "О статусе педагога" и педагогов-совместителей,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работающих в режиме не более 50% от нормальной продолжительности рабочего времени,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рамках трудового законодательства без конкурса, по согласованию с основным работодателем, в порядке определенном трудовым законодательством.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136. Вакантные часы педагога-предметника, за исключением малокомплектной школы, не распределяется между педагогами.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137.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невыявлении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кандидата на вакантную должность к началу учебного года, в течение учебного года вакантные часы распределяются между педагогами организации образования и (или) принимается временно педагог и (или) педагог-совместитель.</a:t>
            </a:r>
            <a:endParaRPr lang="ru-RU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138. При несогласии кандидата с решением конкурсной комиссии, результаты конкурса обжалуются в соответствии с нормами Административного процедурно-процессуального кодекса Республики Казахстан.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139. Решение конкурсной комиссии обжалуется участниками конкурса в апелляционной комиссии вышестоящего органа или судебном порядке.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140. Освобождение от должности педагога осуществляется по основаниям, предусмотренным статьей 49 Трудового кодекса Республики Казахстан.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141.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Освобождение педагогов государственных организаций образования осуществляется организацией образования по согласованию с отделом образования района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(города областного значения).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84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9666" y="2227811"/>
            <a:ext cx="93933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60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СПАСИБО ЗА ВНИМАНИЕ!</a:t>
            </a:r>
            <a:endParaRPr lang="ru-RU" sz="60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3997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03315" y="490143"/>
            <a:ext cx="109007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Глава 3. Порядок назначения на должности, освобождения от должности педагогов государственных организаций образования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73826" y="1210484"/>
            <a:ext cx="11222182" cy="487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100. На имеющиеся вакантные и (или) временно вакантные должности педагогов, за исключением малокомплектных школ, государственная организация образования проводит конкурс, при условии соответствия пункту 102 настоящих Правил.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101. При открытии новой организации образования, а также дефиците ученических мест в условиях перехода определенного контингента учащихся в новую организацию образования, трудоустройство педагогов, преподававших в данных классах и осуществлявших классное руководство, проводится в порядке перевода без прохождения конкурсной процедуры.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102. В конкурсе участвуют педагоги, соответствующие Типовым квалификационным характеристикам педагогов и предоставившие документы согласно перечню, указанному в пункте 118 настоящих Правил.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103. Конкурс проводится на вакантную и (или) временно вакантную должность педагога при наличии часов, исходя из расчета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50%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от нормативной учебной нагрузки и более часов, определенной для педагогов в соответствии с Законом Республики Казахстан "О статусе педагога" и педагогов, работающих в режиме более 50% от 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нормальной продолжительности рабочего времени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в рамках трудового законодательства.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104. Количество часов на каждого педагога при вакантных должностях 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 может быть больше полутора ставок педагога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579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09403" y="495652"/>
            <a:ext cx="9010998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105. Порядок организации конкурса включает в себя следующие этапы:</a:t>
            </a:r>
            <a:endParaRPr lang="ru-RU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37859" y="1415460"/>
            <a:ext cx="10291156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1) публикация объявления о проведении конкурса на Интернет-ресурсе и (или) официальных аккаунтах социальных сетей организации образования и (или) органа управления образованием соответствующего уровня и (или) через информационную систему государственного органа;</a:t>
            </a:r>
            <a:endParaRPr lang="ru-RU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2) определение даты и места проведения конкурса и формирование конкурсной комиссии;</a:t>
            </a:r>
            <a:endParaRPr lang="ru-RU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3) прием документов от кандидатов, желающих принять участие в конкурсе;</a:t>
            </a:r>
            <a:endParaRPr lang="ru-RU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4) рассмотрение документов кандидатов на соответствие квалификационным требованиям, утвержденными Типовыми квалификационными характеристиками педагогов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..........................................................................................................................................</a:t>
            </a:r>
            <a:endParaRPr lang="ru-RU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5) заключительное заседание конкурсной комиссии.</a:t>
            </a:r>
            <a:endParaRPr lang="ru-RU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293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0698" y="1035599"/>
            <a:ext cx="11405062" cy="388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1)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наименование организации образования, имеющей вакантную и (или) временно вакантную должность, с указанием местонахождения, почтового адреса, номеров телефонов, адреса электронной почты;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2) наименование вакантной и (или) временно вакантной должности с обозначением основных функциональных обязанностей, размера и условий оплаты труда;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3) квалификационные требования, предъявляемые к кандидату, утвержденные Типовыми квалификационными характеристиками педагогов;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4) срок приема документов, который исчисляется со следующего рабочего дня после последней публикации объявления о проведении конкурса;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5) перечень документов, указанных в пункте 118;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6) срок временно вакантной должности педагога, при проведении конкурса на временно вакантную должность;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08273" y="455798"/>
            <a:ext cx="10130040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106. Объявление о проведении конкурса включает следующие сведения:</a:t>
            </a: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38200" y="4924997"/>
            <a:ext cx="10769600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107. Сроки проведения конкурса и состав конкурсной комиссии определяется приказом государственной организации образования.</a:t>
            </a:r>
            <a:endParaRPr lang="ru-RU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91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40266" y="268846"/>
            <a:ext cx="11463867" cy="6144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108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Конкурсная комиссия является коллегиальным органом, состоящая не менее чем из пяти членов комиссии, в том числе председателя, избираемого из числа членов конкурсной комиссии. В состав конкурсной комиссии включаются 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представители администрации организации образования, методисты методических кабинетов (центров) соответствующего уровня или организации образования, гражданского общества сферы образования, специалисты районного (городского) отдела образования, педагоги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109. Допускается включение в состав конкурсной комиссии представителей других организаций образования по согласованию.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110. Секретарь конкурсной комиссии организует заседания конкурсной комиссии, не является ее членом.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111. Замещение отсутствующих членов конкурсной комиссии не допускается.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112. При возникновении конфликта интересов в деятельности конкурсной комиссии, состав конкурсной комиссии пересматривается.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113. Изменение состава конкурсной комиссии осуществляется по решению руководителя организации образования.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114. Заседания конкурсной комиссии оформляется протоколом, подписанным председателем, членами комиссии, присутствовавшими на заседании, и секретарем.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115. Заседание конкурсной комиссии считается состоявшимся, а его решение правомочным, если на нем присутствовали не менее двух третей членов от общего состава комиссии.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116. Заседания конкурсной комиссии сопровождается аудиовидеозаписью. Аудиовидеозаписи хранятся в организациях образования, объявившие конкурс, в течение одного года со дня проведения первого заседания.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88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65265" y="325591"/>
            <a:ext cx="10623666" cy="6285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117. Прием документов на участие в конкурсе производится в течение </a:t>
            </a:r>
            <a:r>
              <a:rPr lang="ru-RU" sz="13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семи рабочих дней 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 дня последней даты опубликования объявления о проведении конкурса.</a:t>
            </a:r>
            <a:endParaRPr lang="ru-RU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118. Лицо, изъявившее желание принять участие в конкурсе, в сроки приема документов, указанных в объявлении, направляет </a:t>
            </a:r>
            <a:r>
              <a:rPr lang="ru-RU" sz="13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следующие документы в электронном или бумажном виде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1) заявление об участии в конкурсе с указанием перечня прилагаемых документов по форме согласно приложению 10 к настоящим Правилам;</a:t>
            </a:r>
            <a:endParaRPr lang="ru-RU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2) документ, удостоверяющий личность либо электронный документ из сервиса цифровых документов (для идентификации);</a:t>
            </a:r>
            <a:endParaRPr lang="ru-RU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3) заполненный личный листок по учету кадров (с указанием адреса фактического места жительства и контактных телефонов – при наличии);</a:t>
            </a:r>
            <a:endParaRPr lang="ru-RU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4) копии документов об образовании в соответствии с предъявляемыми к должности квалификационными требованиями, утвержденными Типовыми квалификационными характеристиками педагогов;</a:t>
            </a:r>
            <a:endParaRPr lang="ru-RU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5) копию документа, подтверждающую трудовую деятельность (при наличии);</a:t>
            </a:r>
            <a:endParaRPr lang="ru-RU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6) справку о состоянии здоровья по форме, утвержденной приказом исполняющего обязанности Министра здравоохранения Республики Казахстан от 30 октября 2020 года № ҚР ДСМ-175/2020 "Об утверждении форм учетной документации в области здравоохранения" (зарегистрирован в Реестре государственной регистрации нормативных правовых актов под № 21579);</a:t>
            </a:r>
            <a:endParaRPr lang="ru-RU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7) справку с психоневрологической организации;</a:t>
            </a:r>
            <a:endParaRPr lang="ru-RU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8) справку с наркологической организации;</a:t>
            </a:r>
            <a:endParaRPr lang="ru-RU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9) сертификат о результатах прохождения сертификации или удостоверение о наличии действующей квалификационной категории не ниже педагога-модератора (при наличии);</a:t>
            </a:r>
            <a:endParaRPr lang="ru-RU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10) для кандидатов на занятие должности педагогов английского языка сертификат о результатах сертификации с пороговым уровнем не менее 90% по предмету или удостоверение о наличии квалификационной категории педагога-модератора или педагога-эксперта, или педагога-исследователя, или педагога-мастера (при наличии) или сертификат 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CELTA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Certificate in English Language Teaching to Adults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Cambridge) PASS A; DELTA (Diploma in English Language Teaching to Adults) Pass and above, 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или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айелтс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(IELTS) – 6,5 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баллов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или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тойфл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(TOEFL) (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іnternet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Based Test (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іBT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)) – 60 – 65 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баллов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 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11) педагоги, приступившие к педагогической деятельности в организации технического и профессионального, </a:t>
            </a:r>
            <a:r>
              <a:rPr lang="ru-RU" sz="13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послесреднего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образования на должности педагогов по специальным дисциплинам и мастеров производственного обучения, имеющие стаж работы на производстве по соответствующей специальности или профилю не менее двух лет освобождаются от прохождения сертификации.</a:t>
            </a:r>
            <a:endParaRPr lang="ru-RU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12) заполненный Оценочный лист кандидата на вакантную или временно вакантную должность педагога по форме согласно приложению 11.</a:t>
            </a:r>
            <a:endParaRPr lang="ru-RU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13) </a:t>
            </a:r>
            <a:r>
              <a:rPr lang="ru-RU" sz="13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видеопрезентация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для кандидата без стажа продолжительностью не менее 15 минут, с минимальным разрешением – 720 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480.</a:t>
            </a:r>
            <a:endParaRPr lang="ru-RU" sz="1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50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894" y="944160"/>
            <a:ext cx="10823171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120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Отсутствие одного из документов, указанных в пункте 118 настоящих Правил, является основанием для возврата документов кандидату.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121. Государственной организацией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течение трех рабочих дней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после принятия документов кандидата, посредством Информационного Сервиса Комитета по правовой статистике и специальным учетам Генеральной прокуратуры Республики Казахстан направляется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запрос о наличии либо отсутствии сведений о совершении коррупционного преступления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и/или уголовного правонарушения в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ОТДЕЛ ОБРАЗОВАНИЯ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 также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 нарушении законодательства о статусе педагога в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ДЕПАРТАМЕНТ ПО ОБЕСПЕЧЕНИЮ КАЧЕСТВА В СФЕРЕ ОБРАЗОВАНИЯ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</a:t>
            </a:r>
            <a:r>
              <a:rPr lang="kk-KZ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При выявлении сведений о совершении коррупционного преступления и/или уголовного правонарушения и/или законодательства о статусе педагога, запрещающие трудоустройство в соответствии с действующим законодательством Республики Казахстан, педагог отстраняется от конкурса на любом этапе.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416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5760" y="330985"/>
            <a:ext cx="11280371" cy="582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123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Комиссия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течение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пяти рабочих дней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после даты завершения приема документов проводит рассмотрение документов кандидатов на соответствие квалификационным требованиям, утвержденными Типовыми квалификационными требованиями педагогов.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124. По результатам рассмотрения документов кандидатов на соответствие квалификационным требованиям, конкурсная комиссия осуществляет подсчет баллов, указанных кандидатом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Оценочном листе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согласно приложению 11 к настоящим Правилам.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125. Решение по итогам конкурса принимается конкурсной комиссией на основании набранных баллов.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126.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Кандидат, получивший наибольшее количество баллов,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считается прошедшим конкурс и рекомендуется первому руководителю государственной организации образования к назначению.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127. При равном количестве баллов у кандидатов, конкурсной комиссией принимается решение о проведении собеседования, по результатам которого определяется кандидат на назначение.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128. При несогласии с решением конкурсной комиссии любой член комиссии излагает свое мнение, которое прилагается к протоколу заседания комиссии.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129. Решение конкурсной комиссии оформляется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протоколом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который подписывается председателем и членами комиссии, а также секретарем, осуществляющим протоколирование.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130.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Результаты конкурса объявляются на Интернет-ресурсе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государственной организации образования, официальных аккаунтах социальных сетей организации в день проведения заключительного заседания конкурсной комиссии.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19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1396" y="1049241"/>
            <a:ext cx="10365970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131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С кандидатом, соответствующим квалификационным требованиям, утвержденными Типовыми квалификационными характеристиками педагогов и получившим положительное заключение конкурсной комиссии, руководитель организации образования заключает трудовой договор и издает приказ о приеме на работу.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132. Если в результате конкурса комиссией не были выявлены кандидаты на занятие вакантной должности, конкурс признается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несостоявшимся.</a:t>
            </a: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133. Уведомление о результатах конкурса направляется автоматически либо секретарем конкурсной комиссии кандидату на электронную почту или сообщается по телефону, указанному в заявлении.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134. Кандидаты в части, их касающейся,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ознакамливаются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 конкурсными документами и решением комиссии.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3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азис">
  <a:themeElements>
    <a:clrScheme name="Базис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Базис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sis" id="{5665723A-49BA-4B57-8411-A56F8F207965}" vid="{D9D01AC2-EE7D-4E49-99EE-8E62E4E7E8A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1336</TotalTime>
  <Words>327</Words>
  <Application>Microsoft Office PowerPoint</Application>
  <PresentationFormat>Произвольный</PresentationFormat>
  <Paragraphs>73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Базис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Жанат Жумагельдина</dc:creator>
  <cp:lastModifiedBy>Erkebulan</cp:lastModifiedBy>
  <cp:revision>69</cp:revision>
  <cp:lastPrinted>2023-04-20T07:01:57Z</cp:lastPrinted>
  <dcterms:created xsi:type="dcterms:W3CDTF">2022-05-23T09:32:30Z</dcterms:created>
  <dcterms:modified xsi:type="dcterms:W3CDTF">2023-07-26T03:10:00Z</dcterms:modified>
</cp:coreProperties>
</file>