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75" r:id="rId2"/>
    <p:sldId id="274" r:id="rId3"/>
    <p:sldId id="273" r:id="rId4"/>
    <p:sldId id="257" r:id="rId5"/>
    <p:sldId id="258" r:id="rId6"/>
    <p:sldId id="256" r:id="rId7"/>
    <p:sldId id="265" r:id="rId8"/>
    <p:sldId id="272" r:id="rId9"/>
    <p:sldId id="269" r:id="rId10"/>
    <p:sldId id="270" r:id="rId11"/>
    <p:sldId id="266" r:id="rId12"/>
    <p:sldId id="267" r:id="rId13"/>
    <p:sldId id="262" r:id="rId14"/>
    <p:sldId id="263" r:id="rId15"/>
    <p:sldId id="271" r:id="rId16"/>
    <p:sldId id="259" r:id="rId17"/>
    <p:sldId id="260" r:id="rId18"/>
    <p:sldId id="261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246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90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2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3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4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5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6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7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8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39" name="Rectangle 38"/>
            <p:cNvSpPr/>
            <p:nvPr/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9236" y="2075504"/>
            <a:ext cx="8679915" cy="1748729"/>
          </a:xfrm>
        </p:spPr>
        <p:txBody>
          <a:bodyPr bIns="0" anchor="b">
            <a:normAutofit/>
          </a:bodyPr>
          <a:lstStyle>
            <a:lvl1pPr algn="ctr">
              <a:lnSpc>
                <a:spcPct val="80000"/>
              </a:lnSpc>
              <a:defRPr sz="5400" spc="-150">
                <a:solidFill>
                  <a:srgbClr val="FFFE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9237" y="3906266"/>
            <a:ext cx="8673427" cy="1322587"/>
          </a:xfrm>
        </p:spPr>
        <p:txBody>
          <a:bodyPr t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 b="0">
                <a:solidFill>
                  <a:srgbClr val="FFFEFF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 vert="horz" lIns="91440" tIns="45720" rIns="91440" bIns="45720" rtlCol="0" anchor="ctr"/>
          <a:lstStyle>
            <a:lvl1pPr>
              <a:defRPr lang="en-US"/>
            </a:lvl1pPr>
          </a:lstStyle>
          <a:p>
            <a:fld id="{48A87A34-81AB-432B-8DAE-1953F412C126}" type="datetimeFigureOut">
              <a:rPr lang="en-US" dirty="0"/>
              <a:pPr/>
              <a:t>5/22/2023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1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09983" y="794719"/>
            <a:ext cx="6275035" cy="525709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 flipH="1">
            <a:off x="0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7718948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07437" y="2349925"/>
            <a:ext cx="3501195" cy="2456442"/>
          </a:xfrm>
        </p:spPr>
        <p:txBody>
          <a:bodyPr vert="eaVert"/>
          <a:lstStyle>
            <a:lvl1pPr algn="l">
              <a:lnSpc>
                <a:spcPct val="80000"/>
              </a:lnSpc>
              <a:defRPr>
                <a:solidFill>
                  <a:srgbClr val="FFFE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2747" y="798444"/>
            <a:ext cx="6268622" cy="5257303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5/22/2023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roup 79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81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7" name="Group 26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8" name="Rectangle 27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49925"/>
            <a:ext cx="3498979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8447" y="803186"/>
            <a:ext cx="6281873" cy="5248622"/>
          </a:xfrm>
        </p:spPr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78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3259545" y="1186483"/>
            <a:ext cx="5666145" cy="4477933"/>
            <a:chOff x="3259545" y="1186483"/>
            <a:chExt cx="5666145" cy="4477933"/>
          </a:xfrm>
        </p:grpSpPr>
        <p:sp>
          <p:nvSpPr>
            <p:cNvPr id="99" name="Rectangle 98"/>
            <p:cNvSpPr/>
            <p:nvPr/>
          </p:nvSpPr>
          <p:spPr>
            <a:xfrm>
              <a:off x="3259545" y="1186483"/>
              <a:ext cx="5657881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1" name="Rectangle 100"/>
            <p:cNvSpPr/>
            <p:nvPr/>
          </p:nvSpPr>
          <p:spPr>
            <a:xfrm>
              <a:off x="3259545" y="1991156"/>
              <a:ext cx="5666145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4216" y="2074730"/>
            <a:ext cx="5490224" cy="1689390"/>
          </a:xfrm>
        </p:spPr>
        <p:txBody>
          <a:bodyPr bIns="0" anchor="b">
            <a:normAutofit/>
          </a:bodyPr>
          <a:lstStyle>
            <a:lvl1pPr algn="ctr">
              <a:defRPr sz="4400">
                <a:solidFill>
                  <a:srgbClr val="FFFE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44215" y="3846851"/>
            <a:ext cx="5490223" cy="1383770"/>
          </a:xfrm>
        </p:spPr>
        <p:txBody>
          <a:bodyPr tIns="0"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5/22/2023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3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59" name="Group 58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0" name="Rectangle 59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1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2" name="Rectangle 61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0" y="2339669"/>
            <a:ext cx="3500828" cy="2470065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20878" y="803187"/>
            <a:ext cx="6269591" cy="238265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8447" y="3672162"/>
            <a:ext cx="6272022" cy="238358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5/22/2023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40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9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0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61" name="Group 6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2" name="Rectangle 6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3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1" y="2363915"/>
            <a:ext cx="3500828" cy="2460497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25137" y="803185"/>
            <a:ext cx="6265088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25305" y="1488985"/>
            <a:ext cx="6264350" cy="169685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18653" y="3665887"/>
            <a:ext cx="6264414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18447" y="4351687"/>
            <a:ext cx="6265588" cy="17040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5/22/2023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4" name="Group 23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5" name="Rectangle 24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5/22/2023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5/22/2023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5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6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1" name="Group 2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2" name="Rectangle 2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52026"/>
            <a:ext cx="3501197" cy="1223298"/>
          </a:xfrm>
        </p:spPr>
        <p:txBody>
          <a:bodyPr bIns="0" anchor="b">
            <a:noAutofit/>
          </a:bodyPr>
          <a:lstStyle>
            <a:lvl1pPr algn="ctr">
              <a:defRPr sz="3200">
                <a:solidFill>
                  <a:srgbClr val="FFFE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9983" y="802809"/>
            <a:ext cx="6275035" cy="5249940"/>
          </a:xfrm>
        </p:spPr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8631" y="3580186"/>
            <a:ext cx="3501197" cy="1221164"/>
          </a:xfrm>
        </p:spPr>
        <p:txBody>
          <a:bodyPr/>
          <a:lstStyle>
            <a:lvl1pPr marL="0" indent="0" algn="ctr">
              <a:buNone/>
              <a:defRPr sz="16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81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76" name="Group 75"/>
          <p:cNvGrpSpPr/>
          <p:nvPr/>
        </p:nvGrpSpPr>
        <p:grpSpPr>
          <a:xfrm>
            <a:off x="805336" y="1698331"/>
            <a:ext cx="5941540" cy="3470421"/>
            <a:chOff x="805336" y="1698331"/>
            <a:chExt cx="5941540" cy="3470421"/>
          </a:xfrm>
        </p:grpSpPr>
        <p:sp>
          <p:nvSpPr>
            <p:cNvPr id="77" name="Rectangle 76"/>
            <p:cNvSpPr/>
            <p:nvPr/>
          </p:nvSpPr>
          <p:spPr>
            <a:xfrm>
              <a:off x="805336" y="1698331"/>
              <a:ext cx="5941540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8" name="Isosceles Triangle 9"/>
            <p:cNvSpPr/>
            <p:nvPr/>
          </p:nvSpPr>
          <p:spPr>
            <a:xfrm rot="10800000">
              <a:off x="3618113" y="4896349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Rectangle 78"/>
            <p:cNvSpPr/>
            <p:nvPr/>
          </p:nvSpPr>
          <p:spPr>
            <a:xfrm>
              <a:off x="805336" y="2274403"/>
              <a:ext cx="5941540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43510" y="0"/>
            <a:ext cx="4648490" cy="6858000"/>
          </a:xfrm>
          <a:solidFill>
            <a:schemeClr val="bg1">
              <a:lumMod val="65000"/>
              <a:lumOff val="3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5443" y="2360255"/>
            <a:ext cx="5776646" cy="1178032"/>
          </a:xfrm>
        </p:spPr>
        <p:txBody>
          <a:bodyPr bIns="0" anchor="b">
            <a:normAutofit/>
          </a:bodyPr>
          <a:lstStyle>
            <a:lvl1pPr>
              <a:defRPr sz="3600">
                <a:solidFill>
                  <a:srgbClr val="FFFE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5443" y="3545012"/>
            <a:ext cx="5776646" cy="127419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5/22/2023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5942203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828377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1161" y="2358391"/>
            <a:ext cx="3498667" cy="2456485"/>
          </a:xfrm>
          <a:prstGeom prst="rect">
            <a:avLst/>
          </a:prstGeom>
        </p:spPr>
        <p:txBody>
          <a:bodyPr vert="horz" lIns="228600" tIns="228600" rIns="228600" bIns="22860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34982" y="794719"/>
            <a:ext cx="5950036" cy="52570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4672" y="320040"/>
            <a:ext cx="36576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5/22/2023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4672" y="6227064"/>
            <a:ext cx="10588752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320040"/>
            <a:ext cx="9144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lnSpc>
          <a:spcPct val="85000"/>
        </a:lnSpc>
        <a:spcBef>
          <a:spcPct val="0"/>
        </a:spcBef>
        <a:buNone/>
        <a:defRPr sz="4000" b="0" i="0" kern="1200" cap="none" spc="-15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49623" y="2630026"/>
            <a:ext cx="5776646" cy="1178032"/>
          </a:xfrm>
        </p:spPr>
        <p:txBody>
          <a:bodyPr/>
          <a:lstStyle/>
          <a:p>
            <a:r>
              <a:rPr lang="ru-RU" dirty="0" smtClean="0"/>
              <a:t>КГУ «ЖАРТАССКАЯ ОШ»</a:t>
            </a:r>
            <a:endParaRPr lang="en-US" dirty="0"/>
          </a:p>
        </p:txBody>
      </p:sp>
      <p:pic>
        <p:nvPicPr>
          <p:cNvPr id="11" name="Рисунок 10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0" t="-548" r="4849" b="548"/>
          <a:stretch/>
        </p:blipFill>
        <p:spPr>
          <a:xfrm>
            <a:off x="6826685" y="-112734"/>
            <a:ext cx="6100175" cy="6970734"/>
          </a:xfrm>
        </p:spPr>
      </p:pic>
    </p:spTree>
    <p:extLst>
      <p:ext uri="{BB962C8B-B14F-4D97-AF65-F5344CB8AC3E}">
        <p14:creationId xmlns:p14="http://schemas.microsoft.com/office/powerpoint/2010/main" val="12122913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8BF4663-E954-2532-ECA6-43F54A043A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623" b="21733"/>
          <a:stretch/>
        </p:blipFill>
        <p:spPr>
          <a:xfrm>
            <a:off x="230818" y="99874"/>
            <a:ext cx="11789547" cy="332912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5B14801-A557-F93D-04CF-E5E4CDE352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2" r="13276"/>
          <a:stretch/>
        </p:blipFill>
        <p:spPr>
          <a:xfrm>
            <a:off x="248575" y="3522537"/>
            <a:ext cx="5471604" cy="294022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4BAED51-D5D2-C58E-94FC-906C6022935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441" t="17626" r="1214" b="1684"/>
          <a:stretch/>
        </p:blipFill>
        <p:spPr>
          <a:xfrm>
            <a:off x="5847425" y="3747297"/>
            <a:ext cx="6096000" cy="271546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51848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C738F71-4D10-91F6-4752-D78A78F1AA3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24583" r="24583"/>
          <a:stretch>
            <a:fillRect/>
          </a:stretch>
        </p:blipFill>
        <p:spPr>
          <a:xfrm>
            <a:off x="7537141" y="217957"/>
            <a:ext cx="4353018" cy="642208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018A2078-743A-87C6-D713-2D7EE2B37C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5443" y="2360254"/>
            <a:ext cx="5776646" cy="1412755"/>
          </a:xfrm>
        </p:spPr>
        <p:txBody>
          <a:bodyPr>
            <a:noAutofit/>
          </a:bodyPr>
          <a:lstStyle/>
          <a:p>
            <a:r>
              <a:rPr kumimoji="0" lang="ru-RU" sz="4000" b="1" i="1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  <a:t>ЭКСКУРСИИ НА ПРОИЗВОДСТВО</a:t>
            </a:r>
            <a:endParaRPr lang="ru-RU" sz="40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DFDF388-E6E2-07D2-940F-B20CD619E8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886" y="-53794"/>
            <a:ext cx="1753006" cy="1765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535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365D151-6A1B-DABF-98D3-890266B0F4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762" y="266330"/>
            <a:ext cx="6325340" cy="63253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2D6AA5B-E996-D4D9-E620-5F941ADB03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8128" y="266330"/>
            <a:ext cx="3671021" cy="490491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917A14A-A82D-9417-5CC7-15902596FF9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9450"/>
          <a:stretch/>
        </p:blipFill>
        <p:spPr>
          <a:xfrm>
            <a:off x="8311655" y="3138257"/>
            <a:ext cx="3663583" cy="345341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052617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исунок 1">
            <a:extLst>
              <a:ext uri="{FF2B5EF4-FFF2-40B4-BE49-F238E27FC236}">
                <a16:creationId xmlns:a16="http://schemas.microsoft.com/office/drawing/2014/main" id="{AE07D2AE-85A2-5A56-D9ED-BA9470839AD1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CC437F32-8D7A-267C-F69A-681CE6F291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000" b="1" i="1" dirty="0">
                <a:solidFill>
                  <a:schemeClr val="tx1"/>
                </a:solidFill>
                <a:latin typeface="Georgia" panose="02040502050405020303" pitchFamily="18" charset="0"/>
              </a:rPr>
              <a:t>ДИАЛОГИ О ПРОФЕССИЯХ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075AAE5-6ADE-C968-EF3E-6260ADAF2D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102" r="41529"/>
          <a:stretch/>
        </p:blipFill>
        <p:spPr>
          <a:xfrm>
            <a:off x="7670306" y="150920"/>
            <a:ext cx="4358937" cy="646294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2567894-0264-1765-4964-F7AFF66C2A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886" y="-53794"/>
            <a:ext cx="1753006" cy="1765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485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EF5344B-039D-2E89-1FCD-930EC18066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375"/>
          <a:stretch/>
        </p:blipFill>
        <p:spPr>
          <a:xfrm>
            <a:off x="830062" y="106532"/>
            <a:ext cx="10531876" cy="419895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6F5A96A-BA18-FEF2-4959-96FCD934D3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555" t="2502" r="14084" b="-2502"/>
          <a:stretch/>
        </p:blipFill>
        <p:spPr>
          <a:xfrm>
            <a:off x="378672" y="3429000"/>
            <a:ext cx="4592822" cy="319577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D7A7845-3BF3-7A51-111A-94915843947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417" t="20561" r="9345"/>
          <a:stretch/>
        </p:blipFill>
        <p:spPr>
          <a:xfrm>
            <a:off x="5513034" y="3429000"/>
            <a:ext cx="6300294" cy="312272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415031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1729773-8321-EB74-5E26-123DABADDD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99" t="10396" r="19757" b="30648"/>
          <a:stretch/>
        </p:blipFill>
        <p:spPr>
          <a:xfrm>
            <a:off x="1447061" y="248574"/>
            <a:ext cx="8966446" cy="334688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31841CA-93D3-BECE-80D0-B7D9F6CE9C4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862" t="-2427" r="24015" b="34077"/>
          <a:stretch/>
        </p:blipFill>
        <p:spPr>
          <a:xfrm rot="453358">
            <a:off x="7105671" y="3180034"/>
            <a:ext cx="4231550" cy="320436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A1D269B-49E1-2D0C-875E-3FEF078590F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811" r="23762"/>
          <a:stretch/>
        </p:blipFill>
        <p:spPr>
          <a:xfrm rot="21264398">
            <a:off x="941033" y="3319830"/>
            <a:ext cx="4512814" cy="311636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764389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DAAC5ECC-2F42-A3B8-12A4-28FA64F84F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005" y="2627790"/>
            <a:ext cx="6533965" cy="1842652"/>
          </a:xfrm>
        </p:spPr>
        <p:txBody>
          <a:bodyPr>
            <a:noAutofit/>
          </a:bodyPr>
          <a:lstStyle/>
          <a:p>
            <a:r>
              <a:rPr lang="ru-RU" b="1" i="1" dirty="0">
                <a:solidFill>
                  <a:schemeClr val="tx1"/>
                </a:solidFill>
                <a:latin typeface="Georgia" panose="02040502050405020303" pitchFamily="18" charset="0"/>
              </a:rPr>
              <a:t>ПРОВЕДЕНИЕ ПРОФЕССИОНАЛЬНЫХ ПРАЗДНИКОВ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7882A03-A1F2-5D43-1A77-DCAB248BD47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2805" r="12805"/>
          <a:stretch>
            <a:fillRect/>
          </a:stretch>
        </p:blipFill>
        <p:spPr>
          <a:xfrm rot="308571">
            <a:off x="7388357" y="313205"/>
            <a:ext cx="4386731" cy="647182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6A88ABC-DC7C-96DA-B861-56BCFC5A6E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886" y="-53794"/>
            <a:ext cx="1753006" cy="1765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204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073A6EF-AE7E-69AF-00FA-F63D6290D4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0613" y="150919"/>
            <a:ext cx="5236994" cy="292297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DCD3E2F-E7C8-DF48-8636-9E7B930DF2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1634" y="3216840"/>
            <a:ext cx="5236993" cy="336948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AD613B0-92B7-312C-3646-4CA47D83343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502"/>
          <a:stretch/>
        </p:blipFill>
        <p:spPr>
          <a:xfrm rot="665988">
            <a:off x="8354614" y="833184"/>
            <a:ext cx="3420139" cy="533367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C6D5E17-8B12-748E-06FC-6099605D21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286" y="762163"/>
            <a:ext cx="2906327" cy="533367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478283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C5B3F6C-C963-869C-1B11-446F6EDD2E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980"/>
          <a:stretch/>
        </p:blipFill>
        <p:spPr>
          <a:xfrm>
            <a:off x="8105313" y="195308"/>
            <a:ext cx="2922146" cy="438341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F1873F5-9529-4522-E72B-F98693EDA2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004" y="195308"/>
            <a:ext cx="6413548" cy="288365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AAFC4F2-895C-4BDC-7BD8-D7C77C13A6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7062" y="3078966"/>
            <a:ext cx="4953739" cy="358372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5661074-1981-4AFF-7EB3-705CDE0B5A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0131" y="3078966"/>
            <a:ext cx="4698319" cy="358372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186742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FB333518-FEE6-9149-EE61-E7BF4BA07E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948" y="2360254"/>
            <a:ext cx="6107835" cy="1776739"/>
          </a:xfrm>
        </p:spPr>
        <p:txBody>
          <a:bodyPr>
            <a:noAutofit/>
          </a:bodyPr>
          <a:lstStyle/>
          <a:p>
            <a:r>
              <a:rPr kumimoji="0" lang="ru-RU" sz="4000" b="1" i="1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  <a:t>ПРОФОРИЕНТАЦИЯ ДЛЯ ДОШКОЛЬНИКОВ</a:t>
            </a:r>
            <a:endParaRPr lang="ru-RU" sz="40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1E86221-534C-9102-EFCC-B6CD757CD6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265"/>
          <a:stretch/>
        </p:blipFill>
        <p:spPr>
          <a:xfrm>
            <a:off x="7022237" y="88777"/>
            <a:ext cx="5051394" cy="66271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BAAC8C3-A4D9-12ED-DF74-772F1FD5AC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369" y="0"/>
            <a:ext cx="1755800" cy="1767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50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8555399-616A-95C7-EFD7-389F835C0C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237" y="114839"/>
            <a:ext cx="6371208" cy="477840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6D99652-3389-2E57-1265-55F584B4BC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7041" y="248004"/>
            <a:ext cx="3852907" cy="288968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7959D33-EEA1-75D2-F6E6-5D134BE4C60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7185"/>
          <a:stretch/>
        </p:blipFill>
        <p:spPr>
          <a:xfrm>
            <a:off x="4777665" y="3137685"/>
            <a:ext cx="6602027" cy="360547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E2D86C7-6A16-6BAF-2EE9-A55FA0345E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346" y="4458810"/>
            <a:ext cx="3343818" cy="239919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829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F52B5155-9788-E2C8-3A42-BCF0B234C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826" y="2340882"/>
            <a:ext cx="6232124" cy="2435303"/>
          </a:xfrm>
        </p:spPr>
        <p:txBody>
          <a:bodyPr>
            <a:noAutofit/>
          </a:bodyPr>
          <a:lstStyle/>
          <a:p>
            <a:r>
              <a:rPr lang="ru-RU" sz="4000" b="1" i="1" dirty="0">
                <a:solidFill>
                  <a:schemeClr val="tx1"/>
                </a:solidFill>
                <a:latin typeface="Georgia" panose="02040502050405020303" pitchFamily="18" charset="0"/>
              </a:rPr>
              <a:t/>
            </a:r>
            <a:br>
              <a:rPr lang="ru-RU" sz="4000" b="1" i="1" dirty="0">
                <a:solidFill>
                  <a:schemeClr val="tx1"/>
                </a:solidFill>
                <a:latin typeface="Georgia" panose="02040502050405020303" pitchFamily="18" charset="0"/>
              </a:rPr>
            </a:br>
            <a:r>
              <a:rPr lang="ru-RU" sz="4000" b="1" i="1" dirty="0">
                <a:solidFill>
                  <a:schemeClr val="tx1"/>
                </a:solidFill>
                <a:latin typeface="Georgia" panose="02040502050405020303" pitchFamily="18" charset="0"/>
              </a:rPr>
              <a:t/>
            </a:r>
            <a:br>
              <a:rPr lang="ru-RU" sz="4000" b="1" i="1" dirty="0">
                <a:solidFill>
                  <a:schemeClr val="tx1"/>
                </a:solidFill>
                <a:latin typeface="Georgia" panose="02040502050405020303" pitchFamily="18" charset="0"/>
              </a:rPr>
            </a:br>
            <a:r>
              <a:rPr lang="ru-RU" sz="4000" b="1" i="1" dirty="0">
                <a:solidFill>
                  <a:schemeClr val="tx1"/>
                </a:solidFill>
                <a:latin typeface="Georgia" panose="02040502050405020303" pitchFamily="18" charset="0"/>
              </a:rPr>
              <a:t/>
            </a:r>
            <a:br>
              <a:rPr lang="ru-RU" sz="4000" b="1" i="1" dirty="0">
                <a:solidFill>
                  <a:schemeClr val="tx1"/>
                </a:solidFill>
                <a:latin typeface="Georgia" panose="02040502050405020303" pitchFamily="18" charset="0"/>
              </a:rPr>
            </a:br>
            <a:r>
              <a:rPr lang="ru-RU" sz="4000" b="1" i="1" dirty="0">
                <a:solidFill>
                  <a:schemeClr val="tx1"/>
                </a:solidFill>
                <a:latin typeface="Georgia" panose="02040502050405020303" pitchFamily="18" charset="0"/>
              </a:rPr>
              <a:t/>
            </a:r>
            <a:br>
              <a:rPr lang="ru-RU" sz="4000" b="1" i="1" dirty="0">
                <a:solidFill>
                  <a:schemeClr val="tx1"/>
                </a:solidFill>
                <a:latin typeface="Georgia" panose="02040502050405020303" pitchFamily="18" charset="0"/>
              </a:rPr>
            </a:br>
            <a:r>
              <a:rPr lang="ru-RU" sz="4000" b="1" i="1" dirty="0">
                <a:solidFill>
                  <a:schemeClr val="tx1"/>
                </a:solidFill>
                <a:latin typeface="Georgia" panose="02040502050405020303" pitchFamily="18" charset="0"/>
              </a:rPr>
              <a:t>ПРОФОРИЕНТАЦИЯ В НАЧАЛЬНЫХ КЛАССАХ</a:t>
            </a:r>
            <a:r>
              <a:rPr lang="ru-RU" sz="4000" b="1" i="1" dirty="0">
                <a:latin typeface="Georgia" panose="02040502050405020303" pitchFamily="18" charset="0"/>
              </a:rPr>
              <a:t/>
            </a:r>
            <a:br>
              <a:rPr lang="ru-RU" sz="4000" b="1" i="1" dirty="0">
                <a:latin typeface="Georgia" panose="02040502050405020303" pitchFamily="18" charset="0"/>
              </a:rPr>
            </a:br>
            <a:endParaRPr lang="ru-RU" sz="4000" b="1" i="1" dirty="0">
              <a:latin typeface="Georgia" panose="02040502050405020303" pitchFamily="18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58591D9-CEB8-06A5-D609-97C3628C75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356" r="10085"/>
          <a:stretch/>
        </p:blipFill>
        <p:spPr>
          <a:xfrm>
            <a:off x="7004482" y="168676"/>
            <a:ext cx="4980371" cy="635197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2D8F047-C7E3-0968-BF5B-ADE7768FFC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886" y="-53794"/>
            <a:ext cx="1753006" cy="1765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823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E6935E5-F420-26A8-2E07-FF9801B3A0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761" y="2909656"/>
            <a:ext cx="4949297" cy="366647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7F45723-DA33-E23B-4857-EC764FAE13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5132"/>
          <a:stretch/>
        </p:blipFill>
        <p:spPr>
          <a:xfrm>
            <a:off x="307761" y="115410"/>
            <a:ext cx="4949297" cy="272100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966C53B-1735-F85F-E40E-ED402C2965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4461" y="816746"/>
            <a:ext cx="6329778" cy="526445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647164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988E740-240F-FC6D-CE9B-84D777EBB07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34727" r="34727"/>
          <a:stretch>
            <a:fillRect/>
          </a:stretch>
        </p:blipFill>
        <p:spPr>
          <a:xfrm>
            <a:off x="7525271" y="110970"/>
            <a:ext cx="4498054" cy="66360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CC9080AB-BF64-0013-BC56-0D3539BACE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207" y="2210539"/>
            <a:ext cx="6951215" cy="1218461"/>
          </a:xfrm>
        </p:spPr>
        <p:txBody>
          <a:bodyPr>
            <a:noAutofit/>
          </a:bodyPr>
          <a:lstStyle/>
          <a:p>
            <a:r>
              <a:rPr lang="ru-RU" sz="3200" b="1" i="1" dirty="0">
                <a:solidFill>
                  <a:schemeClr val="tx1"/>
                </a:solidFill>
                <a:latin typeface="Georgia" panose="02040502050405020303" pitchFamily="18" charset="0"/>
              </a:rPr>
              <a:t>ПРОФОРИЕНТАЦИОННАЯ РАБОТА  С КОЛЛЕЖДАМИ</a:t>
            </a:r>
            <a:endParaRPr lang="ru-RU" sz="3200" b="1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6F258AA-D9E6-A61C-4F6A-5F9E0BED7B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886" y="-53794"/>
            <a:ext cx="1753006" cy="1765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128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D92D526-5CFF-454F-6FF1-38F7E430E8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553" y="173855"/>
            <a:ext cx="5828931" cy="652878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DFA4F3D-6146-32EF-D870-899E5DEAC4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9678" y="173854"/>
            <a:ext cx="5604769" cy="652878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96417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9879138-BBC9-2E2A-7BA2-9E25FD431F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409" y="159677"/>
            <a:ext cx="6501414" cy="30272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7DAA0A9-05CA-654C-C974-DE22A3B4372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453"/>
          <a:stretch/>
        </p:blipFill>
        <p:spPr>
          <a:xfrm>
            <a:off x="6818051" y="246919"/>
            <a:ext cx="5058607" cy="29399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0830812-F52A-AD1A-2D50-BD722F9E027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005" t="14381" r="15946" b="-55"/>
          <a:stretch/>
        </p:blipFill>
        <p:spPr>
          <a:xfrm>
            <a:off x="115409" y="3429000"/>
            <a:ext cx="5665885" cy="31227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7EDFA60-ECBD-D337-8C80-0F0D86C10A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3186898"/>
            <a:ext cx="5692066" cy="320178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398006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502AF9E1-E002-6794-12F3-6F99D64CDC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186" y="2336444"/>
            <a:ext cx="6968971" cy="2185112"/>
          </a:xfrm>
        </p:spPr>
        <p:txBody>
          <a:bodyPr>
            <a:normAutofit/>
          </a:bodyPr>
          <a:lstStyle/>
          <a:p>
            <a:r>
              <a:rPr lang="ru-RU" sz="3200" b="1" i="1" dirty="0">
                <a:solidFill>
                  <a:schemeClr val="tx1"/>
                </a:solidFill>
                <a:latin typeface="Georgia" panose="02040502050405020303" pitchFamily="18" charset="0"/>
              </a:rPr>
              <a:t>ПРОФОРИЕНТАЦИОННАЯ РАБОТА </a:t>
            </a:r>
            <a:r>
              <a:rPr lang="ru-RU" sz="3600" b="1" i="1" dirty="0">
                <a:solidFill>
                  <a:schemeClr val="tx1"/>
                </a:solidFill>
                <a:latin typeface="Georgia" panose="02040502050405020303" pitchFamily="18" charset="0"/>
              </a:rPr>
              <a:t/>
            </a:r>
            <a:br>
              <a:rPr lang="ru-RU" sz="3600" b="1" i="1" dirty="0">
                <a:solidFill>
                  <a:schemeClr val="tx1"/>
                </a:solidFill>
                <a:latin typeface="Georgia" panose="02040502050405020303" pitchFamily="18" charset="0"/>
              </a:rPr>
            </a:br>
            <a:r>
              <a:rPr lang="ru-RU" sz="3600" b="1" i="1" dirty="0">
                <a:solidFill>
                  <a:schemeClr val="tx1"/>
                </a:solidFill>
                <a:latin typeface="Georgia" panose="02040502050405020303" pitchFamily="18" charset="0"/>
              </a:rPr>
              <a:t> С ВУЗАМИ И АКАДЕМИЯМИ</a:t>
            </a: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E44E2A8-A4D2-4A27-2A00-C03F73BFA0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3258" y="150920"/>
            <a:ext cx="4971469" cy="655615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DE90088-C1C8-CA89-D818-3396CB6DA7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886" y="-53794"/>
            <a:ext cx="1753006" cy="1765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507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Атлас">
  <a:themeElements>
    <a:clrScheme name="Atlas">
      <a:dk1>
        <a:sysClr val="windowText" lastClr="000000"/>
      </a:dk1>
      <a:lt1>
        <a:sysClr val="window" lastClr="FFFFFF"/>
      </a:lt1>
      <a:dk2>
        <a:srgbClr val="454545"/>
      </a:dk2>
      <a:lt2>
        <a:srgbClr val="E0E0E0"/>
      </a:lt2>
      <a:accent1>
        <a:srgbClr val="78C30D"/>
      </a:accent1>
      <a:accent2>
        <a:srgbClr val="099B62"/>
      </a:accent2>
      <a:accent3>
        <a:srgbClr val="21CFDF"/>
      </a:accent3>
      <a:accent4>
        <a:srgbClr val="179FDF"/>
      </a:accent4>
      <a:accent5>
        <a:srgbClr val="E75710"/>
      </a:accent5>
      <a:accent6>
        <a:srgbClr val="F89C19"/>
      </a:accent6>
      <a:hlink>
        <a:srgbClr val="7CDE25"/>
      </a:hlink>
      <a:folHlink>
        <a:srgbClr val="BCE8A8"/>
      </a:folHlink>
    </a:clrScheme>
    <a:fontScheme name="Atlas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tlas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alpha val="60000"/>
                <a:satMod val="109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0000"/>
            </a:schemeClr>
          </a:solidFill>
          <a:prstDash val="solid"/>
        </a:ln>
        <a:ln w="15875" cap="flat" cmpd="sng" algn="ctr">
          <a:solidFill>
            <a:schemeClr val="phClr">
              <a:shade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0" h="0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10000">
              <a:schemeClr val="phClr">
                <a:tint val="94000"/>
                <a:lumMod val="116000"/>
              </a:schemeClr>
            </a:gs>
            <a:gs pos="100000">
              <a:schemeClr val="phClr">
                <a:tint val="98000"/>
                <a:shade val="86000"/>
                <a:satMod val="90000"/>
                <a:lumMod val="88000"/>
              </a:schemeClr>
            </a:gs>
          </a:gsLst>
          <a:path path="circle">
            <a:fillToRect l="50000" t="15000" r="50000" b="169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tlas" id="{5156B0E4-0EB1-49FE-A26B-15F6F698AEC6}" vid="{C0EF0781-FB17-4F1F-B3B1-699933968CE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TM16401371[[fn=Атлас]]</Template>
  <TotalTime>128</TotalTime>
  <Words>23</Words>
  <Application>Microsoft Office PowerPoint</Application>
  <PresentationFormat>Широкоэкранный</PresentationFormat>
  <Paragraphs>8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3" baseType="lpstr">
      <vt:lpstr>Calibri Light</vt:lpstr>
      <vt:lpstr>Georgia</vt:lpstr>
      <vt:lpstr>Rockwell</vt:lpstr>
      <vt:lpstr>Wingdings</vt:lpstr>
      <vt:lpstr>Атлас</vt:lpstr>
      <vt:lpstr>КГУ «ЖАРТАССКАЯ ОШ»</vt:lpstr>
      <vt:lpstr>ПРОФОРИЕНТАЦИЯ ДЛЯ ДОШКОЛЬНИКОВ</vt:lpstr>
      <vt:lpstr>Презентация PowerPoint</vt:lpstr>
      <vt:lpstr>    ПРОФОРИЕНТАЦИЯ В НАЧАЛЬНЫХ КЛАССАХ </vt:lpstr>
      <vt:lpstr>Презентация PowerPoint</vt:lpstr>
      <vt:lpstr>ПРОФОРИЕНТАЦИОННАЯ РАБОТА  С КОЛЛЕЖДАМИ</vt:lpstr>
      <vt:lpstr>Презентация PowerPoint</vt:lpstr>
      <vt:lpstr>Презентация PowerPoint</vt:lpstr>
      <vt:lpstr>ПРОФОРИЕНТАЦИОННАЯ РАБОТА   С ВУЗАМИ И АКАДЕМИЯМИ</vt:lpstr>
      <vt:lpstr>Презентация PowerPoint</vt:lpstr>
      <vt:lpstr>ЭКСКУРСИИ НА ПРОИЗВОДСТВО</vt:lpstr>
      <vt:lpstr>Презентация PowerPoint</vt:lpstr>
      <vt:lpstr>ДИАЛОГИ О ПРОФЕССИЯХ</vt:lpstr>
      <vt:lpstr>Презентация PowerPoint</vt:lpstr>
      <vt:lpstr>Презентация PowerPoint</vt:lpstr>
      <vt:lpstr>ПРОВЕДЕНИЕ ПРОФЕССИОНАЛЬНЫХ ПРАЗДНИКОВ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ПРОФОРИЕНТАЦИЯ В НАЧАЛЬНЫХ КЛАССАХ </dc:title>
  <dc:creator>NARGA</dc:creator>
  <cp:lastModifiedBy>User</cp:lastModifiedBy>
  <cp:revision>3</cp:revision>
  <dcterms:created xsi:type="dcterms:W3CDTF">2023-05-21T15:53:09Z</dcterms:created>
  <dcterms:modified xsi:type="dcterms:W3CDTF">2023-05-22T03:08:06Z</dcterms:modified>
</cp:coreProperties>
</file>