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sldIdLst>
    <p:sldId id="259" r:id="rId2"/>
    <p:sldId id="261" r:id="rId3"/>
    <p:sldId id="266" r:id="rId4"/>
    <p:sldId id="262" r:id="rId5"/>
    <p:sldId id="263"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7355" autoAdjust="0"/>
  </p:normalViewPr>
  <p:slideViewPr>
    <p:cSldViewPr snapToGrid="0">
      <p:cViewPr varScale="1">
        <p:scale>
          <a:sx n="84" d="100"/>
          <a:sy n="84" d="100"/>
        </p:scale>
        <p:origin x="1354"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298B394-DC44-4D5D-A487-8339DF9DC497}" type="datetimeFigureOut">
              <a:rPr lang="ru-RU" smtClean="0"/>
              <a:t>15.05.2023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1346094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298B394-DC44-4D5D-A487-8339DF9DC497}" type="datetimeFigureOut">
              <a:rPr lang="ru-RU" smtClean="0"/>
              <a:t>15.05.2023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271873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298B394-DC44-4D5D-A487-8339DF9DC497}" type="datetimeFigureOut">
              <a:rPr lang="ru-RU" smtClean="0"/>
              <a:t>15.05.2023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191608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298B394-DC44-4D5D-A487-8339DF9DC497}" type="datetimeFigureOut">
              <a:rPr lang="ru-RU" smtClean="0"/>
              <a:t>15.05.2023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1945875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298B394-DC44-4D5D-A487-8339DF9DC497}" type="datetimeFigureOut">
              <a:rPr lang="ru-RU" smtClean="0"/>
              <a:t>15.05.2023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1732764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298B394-DC44-4D5D-A487-8339DF9DC497}" type="datetimeFigureOut">
              <a:rPr lang="ru-RU" smtClean="0"/>
              <a:t>15.05.2023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27639266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298B394-DC44-4D5D-A487-8339DF9DC497}" type="datetimeFigureOut">
              <a:rPr lang="ru-RU" smtClean="0"/>
              <a:t>15.05.2023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64170929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298B394-DC44-4D5D-A487-8339DF9DC497}" type="datetimeFigureOut">
              <a:rPr lang="ru-RU" smtClean="0"/>
              <a:t>15.05.2023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4121779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98B394-DC44-4D5D-A487-8339DF9DC497}" type="datetimeFigureOut">
              <a:rPr lang="ru-RU" smtClean="0"/>
              <a:t>15.05.2023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4006430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298B394-DC44-4D5D-A487-8339DF9DC497}" type="datetimeFigureOut">
              <a:rPr lang="ru-RU" smtClean="0"/>
              <a:t>15.05.2023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52412249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298B394-DC44-4D5D-A487-8339DF9DC497}" type="datetimeFigureOut">
              <a:rPr lang="ru-RU" smtClean="0"/>
              <a:t>15.05.2023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2541876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98B394-DC44-4D5D-A487-8339DF9DC497}" type="datetimeFigureOut">
              <a:rPr lang="ru-RU" smtClean="0"/>
              <a:t>15.05.2023</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480CA2-4FC0-4A41-A6A7-38229BB4ED07}" type="slidenum">
              <a:rPr lang="ru-RU" smtClean="0"/>
              <a:t>‹#›</a:t>
            </a:fld>
            <a:endParaRPr lang="ru-RU"/>
          </a:p>
        </p:txBody>
      </p:sp>
    </p:spTree>
    <p:extLst>
      <p:ext uri="{BB962C8B-B14F-4D97-AF65-F5344CB8AC3E}">
        <p14:creationId xmlns:p14="http://schemas.microsoft.com/office/powerpoint/2010/main" val="834078987"/>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mailto:shahtinsk_erketay@krg.gov.kz"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adilet.zan.kz/kaz/docs/V2000021579#z2" TargetMode="External"/><Relationship Id="rId4" Type="http://schemas.openxmlformats.org/officeDocument/2006/relationships/hyperlink" Target="https://adilet.zan.kz/kaz/docs/V1200007495#z22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3274259" y="6474784"/>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pic>
        <p:nvPicPr>
          <p:cNvPr id="48" name="Рисунок 47"/>
          <p:cNvPicPr>
            <a:picLocks noChangeAspect="1"/>
          </p:cNvPicPr>
          <p:nvPr/>
        </p:nvPicPr>
        <p:blipFill rotWithShape="1">
          <a:blip r:embed="rId2" cstate="print">
            <a:extLst>
              <a:ext uri="{28A0092B-C50C-407E-A947-70E740481C1C}">
                <a14:useLocalDpi xmlns:a14="http://schemas.microsoft.com/office/drawing/2010/main" val="0"/>
              </a:ext>
            </a:extLst>
          </a:blip>
          <a:srcRect l="24938" t="23462" r="24661" b="30641"/>
          <a:stretch/>
        </p:blipFill>
        <p:spPr>
          <a:xfrm>
            <a:off x="2835879" y="6507545"/>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025" name="Рисунок 16" descr="Описание: C:\Documents and Settings\User\Рабочий стол\ЛОГОТИП\Еркетай лого02.png"/>
          <p:cNvPicPr>
            <a:picLocks noChangeAspect="1" noChangeArrowheads="1"/>
          </p:cNvPicPr>
          <p:nvPr/>
        </p:nvPicPr>
        <p:blipFill>
          <a:blip r:embed="rId4">
            <a:lum contrast="10000"/>
            <a:extLst>
              <a:ext uri="{28A0092B-C50C-407E-A947-70E740481C1C}">
                <a14:useLocalDpi xmlns:a14="http://schemas.microsoft.com/office/drawing/2010/main" val="0"/>
              </a:ext>
            </a:extLst>
          </a:blip>
          <a:srcRect/>
          <a:stretch>
            <a:fillRect/>
          </a:stretch>
        </p:blipFill>
        <p:spPr bwMode="auto">
          <a:xfrm>
            <a:off x="3957554" y="172428"/>
            <a:ext cx="1401763" cy="133350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3"/>
          <p:cNvSpPr>
            <a:spLocks noChangeArrowheads="1"/>
          </p:cNvSpPr>
          <p:nvPr/>
        </p:nvSpPr>
        <p:spPr bwMode="auto">
          <a:xfrm>
            <a:off x="795697" y="1867271"/>
            <a:ext cx="7803895"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altLang="ru-RU"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Мекенжайы көрсетілген конкурс өткізетін ұйымның атауы, пошталық мекенжайы, телефон және факс нөмері, электрондық пошта мекенжайы:</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Қарағанды облысы білім басқармасы Шахтинск қаласы білім бөлімі «Еркетай» бөбекжайы» КМҚК.</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Заңды мекенжайы: Қарағанды облысы, Шахтинск қаласы,Абай Құнанбаев атындағы даңғылы, 58Б ғимарат. Анықтама үшін телефон, факс: 8 (72156) 70022, E-mail: </a:t>
            </a:r>
            <a:r>
              <a:rPr kumimoji="0" lang="kk-KZ" altLang="ru-RU" sz="1400" b="0" i="0" u="none" strike="noStrike" cap="none" normalizeH="0" baseline="0" dirty="0" smtClean="0">
                <a:ln>
                  <a:noFill/>
                </a:ln>
                <a:solidFill>
                  <a:schemeClr val="tx1"/>
                </a:solidFill>
                <a:effectLst/>
                <a:ea typeface="Times New Roman" panose="02020603050405020304" pitchFamily="18" charset="0"/>
                <a:cs typeface="Times New Roman" panose="02020603050405020304" pitchFamily="18" charset="0"/>
                <a:hlinkClick r:id="rId5"/>
              </a:rPr>
              <a:t>shahtinsk_erketay@krg.gov.kz</a:t>
            </a:r>
            <a:r>
              <a:rPr kumimoji="0" lang="kk-KZ" altLang="ru-RU" sz="1400" b="0" i="0" u="none" strike="noStrike" cap="none" normalizeH="0" baseline="0" dirty="0" smtClean="0">
                <a:ln>
                  <a:noFill/>
                </a:ln>
                <a:solidFill>
                  <a:srgbClr val="000000"/>
                </a:solidFill>
                <a:effectLst/>
                <a:ea typeface="Times New Roman" panose="02020603050405020304" pitchFamily="18" charset="0"/>
                <a:cs typeface="Times New Roman" panose="02020603050405020304" pitchFamily="18" charset="0"/>
              </a:rPr>
              <a:t> азаматтық қызметшілердің бос лауазымына орналасуға конкурс жарияланды.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altLang="ru-RU" sz="1400" b="1" i="0" u="none" strike="noStrike" cap="none" normalizeH="0" baseline="0" dirty="0" smtClean="0">
                <a:ln>
                  <a:noFill/>
                </a:ln>
                <a:solidFill>
                  <a:srgbClr val="000000"/>
                </a:solidFill>
                <a:effectLst/>
                <a:ea typeface="Times New Roman" panose="02020603050405020304" pitchFamily="18" charset="0"/>
                <a:cs typeface="Times New Roman" panose="02020603050405020304" pitchFamily="18" charset="0"/>
              </a:rPr>
              <a:t>Негізгі функционалдық міндеттері, еңбек ақысының мөлшері мен шарттары көрсетілген бос лауазымдар атауы:</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altLang="ru-RU" sz="1400" b="0" i="0" u="none" strike="noStrike" cap="none" normalizeH="0" baseline="0" dirty="0" smtClean="0">
                <a:ln>
                  <a:noFill/>
                </a:ln>
                <a:solidFill>
                  <a:srgbClr val="000000"/>
                </a:solidFill>
                <a:effectLst/>
                <a:ea typeface="Times New Roman" panose="02020603050405020304" pitchFamily="18" charset="0"/>
                <a:cs typeface="Times New Roman" panose="02020603050405020304" pitchFamily="18" charset="0"/>
              </a:rPr>
              <a:t>Тәрбиеші  – </a:t>
            </a:r>
            <a:r>
              <a:rPr kumimoji="0" lang="kk-KZ" altLang="ru-RU" sz="1400" b="0" i="0" u="none" strike="noStrike" cap="none" normalizeH="0" baseline="0" dirty="0" smtClean="0">
                <a:ln>
                  <a:noFill/>
                </a:ln>
                <a:solidFill>
                  <a:srgbClr val="000000"/>
                </a:solidFill>
                <a:effectLst/>
                <a:ea typeface="Times New Roman" panose="02020603050405020304" pitchFamily="18" charset="0"/>
                <a:cs typeface="Times New Roman" panose="02020603050405020304" pitchFamily="18" charset="0"/>
              </a:rPr>
              <a:t>2 </a:t>
            </a:r>
            <a:r>
              <a:rPr kumimoji="0" lang="kk-KZ" altLang="ru-RU" sz="1400" b="0" i="0" u="none" strike="noStrike" cap="none" normalizeH="0" baseline="0" dirty="0" smtClean="0">
                <a:ln>
                  <a:noFill/>
                </a:ln>
                <a:solidFill>
                  <a:srgbClr val="000000"/>
                </a:solidFill>
                <a:effectLst/>
                <a:ea typeface="Times New Roman" panose="02020603050405020304" pitchFamily="18" charset="0"/>
                <a:cs typeface="Times New Roman" panose="02020603050405020304" pitchFamily="18" charset="0"/>
              </a:rPr>
              <a:t>педагог</a:t>
            </a:r>
          </a:p>
          <a:p>
            <a:pPr marL="0" marR="0" lvl="0" indent="0" algn="just" defTabSz="914400" rtl="0" eaLnBrk="0" fontAlgn="base" latinLnBrk="0" hangingPunct="0">
              <a:lnSpc>
                <a:spcPct val="100000"/>
              </a:lnSpc>
              <a:spcBef>
                <a:spcPct val="0"/>
              </a:spcBef>
              <a:spcAft>
                <a:spcPct val="0"/>
              </a:spcAft>
              <a:buClrTx/>
              <a:buSzTx/>
              <a:buFontTx/>
              <a:buChar char="•"/>
              <a:tabLst/>
            </a:pPr>
            <a:r>
              <a:rPr lang="kk-KZ" altLang="ru-RU" sz="1400" dirty="0" smtClean="0">
                <a:solidFill>
                  <a:srgbClr val="000000"/>
                </a:solidFill>
                <a:cs typeface="Times New Roman" panose="02020603050405020304" pitchFamily="18" charset="0"/>
              </a:rPr>
              <a:t>Инновациялық әдіскер – 1 педагог</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altLang="ru-RU" sz="1400" b="0" i="0" u="none" strike="noStrike" cap="none" normalizeH="0" baseline="0" dirty="0" smtClean="0">
                <a:ln>
                  <a:noFill/>
                </a:ln>
                <a:solidFill>
                  <a:srgbClr val="000000"/>
                </a:solidFill>
                <a:effectLst/>
                <a:cs typeface="Times New Roman" panose="02020603050405020304" pitchFamily="18" charset="0"/>
              </a:rPr>
              <a:t>Дене шынықтыру нұсқаушысы -1 педагог</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1" i="0" u="none" strike="noStrike" cap="none" normalizeH="0" baseline="0" dirty="0" smtClean="0">
                <a:ln>
                  <a:noFill/>
                </a:ln>
                <a:solidFill>
                  <a:srgbClr val="000000"/>
                </a:solidFill>
                <a:effectLst/>
                <a:ea typeface="Times New Roman" panose="02020603050405020304" pitchFamily="18" charset="0"/>
                <a:cs typeface="Times New Roman" panose="02020603050405020304" pitchFamily="18" charset="0"/>
              </a:rPr>
              <a:t>2.1. функционалдық міндеттері</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2.1. МДББҰ әдіскері азаматтық қызметшілер санатына жатады, МДББҰ басшысының бұйрығымен жұмысқа қабылданады және жұмыстан шығарылады. Кәсіптік білімі бар (орта; жоғары), жұмыс өтілі 5 жылдан кем емес.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2.2. МДББҰ әдіскері МДББҰ басшысына бағынады.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2.3.Өз қызметінде мектепке дейінгі ұйымның әдіскері мыналарды басшылыққа алады: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тиісті мәселелерді реттейтін заңнамалық және нормативтік құжаттарды;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оның қызметінің мәселелеріне қатысты әдістемелік материалдарды;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МДББҰ жарғысын;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МДББҰ басшысының (тікелей басшының) бұйрықтарын;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еңбек гигиенасы ережелері мен нормалары, еңбек тәртібі ережелерін;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осы лауазымдық нұсқаулықты. </a:t>
            </a:r>
            <a:endParaRPr kumimoji="0" lang="ru-RU" altLang="ru-RU" sz="1400" b="0" i="0" u="none" strike="noStrike" cap="none" normalizeH="0" baseline="0" dirty="0" smtClean="0">
              <a:ln>
                <a:noFill/>
              </a:ln>
              <a:solidFill>
                <a:schemeClr val="tx1"/>
              </a:solidFill>
              <a:effectLst/>
            </a:endParaRPr>
          </a:p>
        </p:txBody>
      </p:sp>
      <p:sp>
        <p:nvSpPr>
          <p:cNvPr id="12" name="Прямоугольник 11"/>
          <p:cNvSpPr/>
          <p:nvPr/>
        </p:nvSpPr>
        <p:spPr>
          <a:xfrm>
            <a:off x="725213" y="1505928"/>
            <a:ext cx="8092965" cy="738664"/>
          </a:xfrm>
          <a:prstGeom prst="rect">
            <a:avLst/>
          </a:prstGeom>
        </p:spPr>
        <p:txBody>
          <a:bodyPr wrap="square">
            <a:spAutoFit/>
          </a:bodyPr>
          <a:lstStyle/>
          <a:p>
            <a:pPr algn="ctr"/>
            <a:r>
              <a:rPr lang="kk-KZ" sz="1400" b="1" dirty="0">
                <a:latin typeface="Times New Roman" panose="02020603050405020304" pitchFamily="18" charset="0"/>
              </a:rPr>
              <a:t>Мемлекеттік қызметшілердің бос лауазымына орналасуға конкурс туралы</a:t>
            </a:r>
            <a:endParaRPr lang="ru-RU" sz="1400" dirty="0"/>
          </a:p>
          <a:p>
            <a:pPr algn="ctr"/>
            <a:r>
              <a:rPr lang="kk-KZ" sz="1400" b="1" dirty="0" smtClean="0">
                <a:latin typeface="Times New Roman" panose="02020603050405020304" pitchFamily="18" charset="0"/>
              </a:rPr>
              <a:t>ХАБАРЛАНДЫРУ</a:t>
            </a:r>
            <a:r>
              <a:rPr lang="kk-KZ" sz="1400" b="1" dirty="0">
                <a:latin typeface="Times New Roman" panose="02020603050405020304" pitchFamily="18" charset="0"/>
              </a:rPr>
              <a:t> </a:t>
            </a:r>
            <a:endParaRPr lang="kk-KZ" sz="1400" b="1" dirty="0" smtClean="0">
              <a:latin typeface="Times New Roman" panose="02020603050405020304" pitchFamily="18" charset="0"/>
            </a:endParaRPr>
          </a:p>
          <a:p>
            <a:pPr algn="ctr"/>
            <a:endParaRPr lang="ru-RU" sz="1400" dirty="0">
              <a:effectLst/>
            </a:endParaRPr>
          </a:p>
        </p:txBody>
      </p:sp>
    </p:spTree>
    <p:extLst>
      <p:ext uri="{BB962C8B-B14F-4D97-AF65-F5344CB8AC3E}">
        <p14:creationId xmlns:p14="http://schemas.microsoft.com/office/powerpoint/2010/main" val="3200524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36" name="Picture 12" descr="http://vishivka-uralsk.kz/uploads/product/1600/1635/ornament2_2020-03-20_11-32-1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Прямоугольник 2"/>
          <p:cNvSpPr/>
          <p:nvPr/>
        </p:nvSpPr>
        <p:spPr>
          <a:xfrm>
            <a:off x="812602" y="505992"/>
            <a:ext cx="7827037" cy="5065297"/>
          </a:xfrm>
          <a:prstGeom prst="rect">
            <a:avLst/>
          </a:prstGeom>
        </p:spPr>
        <p:txBody>
          <a:bodyPr wrap="square">
            <a:spAutoFit/>
          </a:bodyPr>
          <a:lstStyle/>
          <a:p>
            <a:r>
              <a:rPr lang="ru-RU" sz="1400" dirty="0">
                <a:latin typeface="Times New Roman" panose="02020603050405020304" pitchFamily="18" charset="0"/>
                <a:cs typeface="Times New Roman" panose="02020603050405020304" pitchFamily="18" charset="0"/>
              </a:rPr>
              <a:t>3.1 </a:t>
            </a:r>
            <a:r>
              <a:rPr lang="ru-RU" sz="1400" dirty="0" err="1">
                <a:latin typeface="Times New Roman" panose="02020603050405020304" pitchFamily="18" charset="0"/>
                <a:cs typeface="Times New Roman" panose="02020603050405020304" pitchFamily="18" charset="0"/>
              </a:rPr>
              <a:t>өз</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қызметінде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тиісті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кәсіби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құзыреттерді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меңгеру</a:t>
            </a:r>
            <a:r>
              <a:rPr lang="ru-RU" sz="1400" dirty="0">
                <a:latin typeface="Times New Roman" panose="02020603050405020304" pitchFamily="18" charset="0"/>
                <a:cs typeface="Times New Roman" panose="02020603050405020304" pitchFamily="18" charset="0"/>
              </a:rPr>
              <a:t>;</a:t>
            </a:r>
          </a:p>
          <a:p>
            <a:r>
              <a:rPr lang="ru-RU" sz="1400" dirty="0">
                <a:latin typeface="Times New Roman" panose="02020603050405020304" pitchFamily="18" charset="0"/>
                <a:cs typeface="Times New Roman" panose="02020603050405020304" pitchFamily="18" charset="0"/>
              </a:rPr>
              <a:t>3.2 </a:t>
            </a:r>
            <a:r>
              <a:rPr lang="ru-RU" sz="1400" dirty="0" err="1">
                <a:latin typeface="Times New Roman" panose="02020603050405020304" pitchFamily="18" charset="0"/>
                <a:cs typeface="Times New Roman" panose="02020603050405020304" pitchFamily="18" charset="0"/>
              </a:rPr>
              <a:t>оқыту</a:t>
            </a:r>
            <a:r>
              <a:rPr lang="ru-RU" sz="1400" dirty="0">
                <a:latin typeface="Times New Roman" panose="02020603050405020304" pitchFamily="18" charset="0"/>
                <a:cs typeface="Times New Roman" panose="02020603050405020304" pitchFamily="18" charset="0"/>
              </a:rPr>
              <a:t> мен </a:t>
            </a:r>
            <a:r>
              <a:rPr lang="ru-RU" sz="1400" dirty="0" err="1">
                <a:latin typeface="Times New Roman" panose="02020603050405020304" pitchFamily="18" charset="0"/>
                <a:cs typeface="Times New Roman" panose="02020603050405020304" pitchFamily="18" charset="0"/>
              </a:rPr>
              <a:t>тәрбиелеудің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педагогикалық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қағидаттарын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сақтау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оқыту</a:t>
            </a:r>
            <a:r>
              <a:rPr lang="ru-RU" sz="1400" dirty="0">
                <a:latin typeface="Times New Roman" panose="02020603050405020304" pitchFamily="18" charset="0"/>
                <a:cs typeface="Times New Roman" panose="02020603050405020304" pitchFamily="18" charset="0"/>
              </a:rPr>
              <a:t> мен </a:t>
            </a:r>
            <a:r>
              <a:rPr lang="ru-RU" sz="1400" dirty="0" err="1">
                <a:latin typeface="Times New Roman" panose="02020603050405020304" pitchFamily="18" charset="0"/>
                <a:cs typeface="Times New Roman" panose="02020603050405020304" pitchFamily="18" charset="0"/>
              </a:rPr>
              <a:t>тәрбиелеудің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сапасын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мемлекеттік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жалпыға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міндетті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білім</a:t>
            </a:r>
            <a:r>
              <a:rPr lang="ru-RU" sz="1400" dirty="0">
                <a:latin typeface="Times New Roman" panose="02020603050405020304" pitchFamily="18" charset="0"/>
                <a:cs typeface="Times New Roman" panose="02020603050405020304" pitchFamily="18" charset="0"/>
              </a:rPr>
              <a:t> беру </a:t>
            </a:r>
            <a:r>
              <a:rPr lang="ru-RU" sz="1400" dirty="0" err="1">
                <a:latin typeface="Times New Roman" panose="02020603050405020304" pitchFamily="18" charset="0"/>
                <a:cs typeface="Times New Roman" panose="02020603050405020304" pitchFamily="18" charset="0"/>
              </a:rPr>
              <a:t>стандарттарында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көзделген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талаптардан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төмен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емес</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деңгейде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қамтамасыз</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ету</a:t>
            </a:r>
            <a:r>
              <a:rPr lang="ru-RU" sz="1400" dirty="0">
                <a:latin typeface="Times New Roman" panose="02020603050405020304" pitchFamily="18" charset="0"/>
                <a:cs typeface="Times New Roman" panose="02020603050405020304" pitchFamily="18" charset="0"/>
              </a:rPr>
              <a:t>;</a:t>
            </a:r>
          </a:p>
          <a:p>
            <a:r>
              <a:rPr lang="ru-RU" sz="1400" dirty="0">
                <a:latin typeface="Times New Roman" panose="02020603050405020304" pitchFamily="18" charset="0"/>
                <a:cs typeface="Times New Roman" panose="02020603050405020304" pitchFamily="18" charset="0"/>
              </a:rPr>
              <a:t>3.3 </a:t>
            </a:r>
            <a:r>
              <a:rPr lang="ru-RU" sz="1400" dirty="0" err="1">
                <a:latin typeface="Times New Roman" panose="02020603050405020304" pitchFamily="18" charset="0"/>
                <a:cs typeface="Times New Roman" panose="02020603050405020304" pitchFamily="18" charset="0"/>
              </a:rPr>
              <a:t>өзінің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кәсіби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шеберлігін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зерттеу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зияткерлік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және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шығармашылық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деңгейін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үздіксіз</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жетілдіру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оның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ішінде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кемінде</a:t>
            </a:r>
            <a:r>
              <a:rPr lang="ru-RU" sz="1400" dirty="0">
                <a:latin typeface="Times New Roman" panose="02020603050405020304" pitchFamily="18" charset="0"/>
                <a:cs typeface="Times New Roman" panose="02020603050405020304" pitchFamily="18" charset="0"/>
              </a:rPr>
              <a:t> бес </a:t>
            </a:r>
            <a:r>
              <a:rPr lang="ru-RU" sz="1400" dirty="0" err="1">
                <a:latin typeface="Times New Roman" panose="02020603050405020304" pitchFamily="18" charset="0"/>
                <a:cs typeface="Times New Roman" panose="02020603050405020304" pitchFamily="18" charset="0"/>
              </a:rPr>
              <a:t>жылда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бір</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рет</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біліктілік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санаты</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деңгейін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арттыру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растау</a:t>
            </a:r>
            <a:r>
              <a:rPr lang="ru-RU" sz="1400" dirty="0">
                <a:latin typeface="Times New Roman" panose="02020603050405020304" pitchFamily="18" charset="0"/>
                <a:cs typeface="Times New Roman" panose="02020603050405020304" pitchFamily="18" charset="0"/>
              </a:rPr>
              <a:t>);</a:t>
            </a:r>
          </a:p>
          <a:p>
            <a:r>
              <a:rPr lang="ru-RU" sz="1400" dirty="0">
                <a:latin typeface="Times New Roman" panose="02020603050405020304" pitchFamily="18" charset="0"/>
                <a:cs typeface="Times New Roman" panose="02020603050405020304" pitchFamily="18" charset="0"/>
              </a:rPr>
              <a:t>3.4 </a:t>
            </a:r>
            <a:r>
              <a:rPr lang="ru-RU" sz="1400" dirty="0" err="1">
                <a:latin typeface="Times New Roman" panose="02020603050405020304" pitchFamily="18" charset="0"/>
                <a:cs typeface="Times New Roman" panose="02020603050405020304" pitchFamily="18" charset="0"/>
              </a:rPr>
              <a:t>педагогикалық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этиканы</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сақтау</a:t>
            </a:r>
            <a:r>
              <a:rPr lang="ru-RU" sz="1400" dirty="0">
                <a:latin typeface="Times New Roman" panose="02020603050405020304" pitchFamily="18" charset="0"/>
                <a:cs typeface="Times New Roman" panose="02020603050405020304" pitchFamily="18" charset="0"/>
              </a:rPr>
              <a:t>;</a:t>
            </a:r>
          </a:p>
          <a:p>
            <a:r>
              <a:rPr lang="ru-RU" sz="1400" dirty="0">
                <a:latin typeface="Times New Roman" panose="02020603050405020304" pitchFamily="18" charset="0"/>
                <a:cs typeface="Times New Roman" panose="02020603050405020304" pitchFamily="18" charset="0"/>
              </a:rPr>
              <a:t>3.5 </a:t>
            </a:r>
            <a:r>
              <a:rPr lang="ru-RU" sz="1400" dirty="0" err="1">
                <a:latin typeface="Times New Roman" panose="02020603050405020304" pitchFamily="18" charset="0"/>
                <a:cs typeface="Times New Roman" panose="02020603050405020304" pitchFamily="18" charset="0"/>
              </a:rPr>
              <a:t>Қазақстан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Республикасының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заңнамасында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белгіленген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тәртіппен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міндетті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мерзімдік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медициналық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тексеруден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өту</a:t>
            </a:r>
            <a:r>
              <a:rPr lang="ru-RU" sz="1400" dirty="0">
                <a:latin typeface="Times New Roman" panose="02020603050405020304" pitchFamily="18" charset="0"/>
                <a:cs typeface="Times New Roman" panose="02020603050405020304" pitchFamily="18" charset="0"/>
              </a:rPr>
              <a:t>;</a:t>
            </a:r>
          </a:p>
          <a:p>
            <a:r>
              <a:rPr lang="kk-KZ" sz="1400" dirty="0">
                <a:latin typeface="Times New Roman" panose="02020603050405020304" pitchFamily="18" charset="0"/>
                <a:cs typeface="Times New Roman" panose="02020603050405020304" pitchFamily="18" charset="0"/>
              </a:rPr>
              <a:t>3.6 білім алушылардың, тәрбиеленушілердің және олардың ата-аналарының немесе өзге де заңды өкілдерінің ар-намысы мен қадір-қасиетін құрметтеу;</a:t>
            </a:r>
            <a:endParaRPr lang="ru-RU" sz="1400" dirty="0">
              <a:latin typeface="Times New Roman" panose="02020603050405020304" pitchFamily="18" charset="0"/>
              <a:cs typeface="Times New Roman" panose="02020603050405020304" pitchFamily="18" charset="0"/>
            </a:endParaRPr>
          </a:p>
          <a:p>
            <a:r>
              <a:rPr lang="kk-KZ" sz="1400" dirty="0">
                <a:latin typeface="Times New Roman" panose="02020603050405020304" pitchFamily="18" charset="0"/>
                <a:cs typeface="Times New Roman" panose="02020603050405020304" pitchFamily="18" charset="0"/>
              </a:rPr>
              <a:t>3.7 балаларды заңға, адамның және азаматтың құқықтарына, бостандықтарына, ата-аналарына, үлкендеріне, отбасылық, тарихи және мәдени құндылықтарға, мемлекеттік рәміздерге құрмет, жоғары адамгершілік, патриотизм, қоршаған ортаға ұқыпты қарау рухында тәрбиелеу;</a:t>
            </a:r>
            <a:endParaRPr lang="ru-RU" sz="1400" dirty="0">
              <a:latin typeface="Times New Roman" panose="02020603050405020304" pitchFamily="18" charset="0"/>
              <a:cs typeface="Times New Roman" panose="02020603050405020304" pitchFamily="18" charset="0"/>
            </a:endParaRPr>
          </a:p>
          <a:p>
            <a:r>
              <a:rPr lang="kk-KZ" sz="1400" dirty="0">
                <a:latin typeface="Times New Roman" panose="02020603050405020304" pitchFamily="18" charset="0"/>
                <a:cs typeface="Times New Roman" panose="02020603050405020304" pitchFamily="18" charset="0"/>
              </a:rPr>
              <a:t>3.8 білім алушылар мен тәрбиеленушілердің өмірлік дағдыларын, құзыреттерін, дербестігін, шығармашылық қабілеттерін дамыту және салауатты өмір салты мәдениетін қалыптастыру;</a:t>
            </a:r>
            <a:endParaRPr lang="ru-RU" sz="1400" dirty="0">
              <a:latin typeface="Times New Roman" panose="02020603050405020304" pitchFamily="18" charset="0"/>
              <a:cs typeface="Times New Roman" panose="02020603050405020304" pitchFamily="18" charset="0"/>
            </a:endParaRPr>
          </a:p>
          <a:p>
            <a:r>
              <a:rPr lang="kk-KZ" sz="1400" dirty="0">
                <a:latin typeface="Times New Roman" panose="02020603050405020304" pitchFamily="18" charset="0"/>
                <a:cs typeface="Times New Roman" panose="02020603050405020304" pitchFamily="18" charset="0"/>
              </a:rPr>
              <a:t>3.9 өмірлік қиын жағдайда жүрген баланы анықтау фактілері туралы білім беру ұйымының басшылығына дереу хабарлау;</a:t>
            </a:r>
            <a:endParaRPr lang="ru-RU" sz="1400" dirty="0">
              <a:latin typeface="Times New Roman" panose="02020603050405020304" pitchFamily="18" charset="0"/>
              <a:cs typeface="Times New Roman" panose="02020603050405020304" pitchFamily="18" charset="0"/>
            </a:endParaRPr>
          </a:p>
          <a:p>
            <a:r>
              <a:rPr lang="kk-KZ" sz="1400" b="1" dirty="0" smtClean="0">
                <a:latin typeface="Times New Roman" panose="02020603050405020304" pitchFamily="18" charset="0"/>
                <a:cs typeface="Times New Roman" panose="02020603050405020304" pitchFamily="18" charset="0"/>
              </a:rPr>
              <a:t>3.10 құқық қорғау органдарына және білім беру ұйымының басшылығына қылмыстық немесе әкімшілік құқық бұзушылық белгілері бар, оның ішінде кәсіби қызметіне байланысты өзіне белгілі болған әрекеттерді (әрекетсіздікті) кәмелетке толмағандардың жасау немесе оларға қатысты жасалу фактілері туралы дереу хабарлау. </a:t>
            </a:r>
            <a:endParaRPr lang="ru-RU" sz="1400" b="1" dirty="0" smtClean="0">
              <a:latin typeface="Times New Roman" panose="02020603050405020304" pitchFamily="18" charset="0"/>
              <a:cs typeface="Times New Roman" panose="02020603050405020304" pitchFamily="18" charset="0"/>
            </a:endParaRPr>
          </a:p>
          <a:p>
            <a:pPr algn="just">
              <a:lnSpc>
                <a:spcPct val="115000"/>
              </a:lnSpc>
              <a:spcAft>
                <a:spcPts val="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6" name="Рисунок 15"/>
          <p:cNvPicPr>
            <a:picLocks noChangeAspect="1"/>
          </p:cNvPicPr>
          <p:nvPr/>
        </p:nvPicPr>
        <p:blipFill rotWithShape="1">
          <a:blip r:embed="rId3" cstate="print">
            <a:extLst>
              <a:ext uri="{28A0092B-C50C-407E-A947-70E740481C1C}">
                <a14:useLocalDpi xmlns:a14="http://schemas.microsoft.com/office/drawing/2010/main" val="0"/>
              </a:ext>
            </a:extLst>
          </a:blip>
          <a:srcRect l="24938" t="23462" r="24661" b="30641"/>
          <a:stretch/>
        </p:blipFill>
        <p:spPr>
          <a:xfrm>
            <a:off x="2995110" y="6339259"/>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7" name="Прямоугольник 16"/>
          <p:cNvSpPr/>
          <p:nvPr/>
        </p:nvSpPr>
        <p:spPr>
          <a:xfrm>
            <a:off x="3337321" y="6306498"/>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037185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3337321" y="6306498"/>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pic>
        <p:nvPicPr>
          <p:cNvPr id="48" name="Рисунок 47"/>
          <p:cNvPicPr>
            <a:picLocks noChangeAspect="1"/>
          </p:cNvPicPr>
          <p:nvPr/>
        </p:nvPicPr>
        <p:blipFill rotWithShape="1">
          <a:blip r:embed="rId2" cstate="print">
            <a:extLst>
              <a:ext uri="{28A0092B-C50C-407E-A947-70E740481C1C}">
                <a14:useLocalDpi xmlns:a14="http://schemas.microsoft.com/office/drawing/2010/main" val="0"/>
              </a:ext>
            </a:extLst>
          </a:blip>
          <a:srcRect l="24938" t="23462" r="24661" b="30641"/>
          <a:stretch/>
        </p:blipFill>
        <p:spPr>
          <a:xfrm>
            <a:off x="2995110" y="6339259"/>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3" name="Прямоугольник 12"/>
          <p:cNvSpPr/>
          <p:nvPr/>
        </p:nvSpPr>
        <p:spPr>
          <a:xfrm>
            <a:off x="652834" y="312738"/>
            <a:ext cx="7782263" cy="5394105"/>
          </a:xfrm>
          <a:prstGeom prst="rect">
            <a:avLst/>
          </a:prstGeom>
        </p:spPr>
        <p:txBody>
          <a:bodyPr wrap="square">
            <a:spAutoFit/>
          </a:bodyPr>
          <a:lstStyle/>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4.1</a:t>
            </a:r>
            <a:r>
              <a:rPr lang="kk-KZ" sz="1400" dirty="0">
                <a:latin typeface="Times New Roman" panose="02020603050405020304" pitchFamily="18" charset="0"/>
                <a:ea typeface="Calibri" panose="020F0502020204030204" pitchFamily="34" charset="0"/>
                <a:cs typeface="Times New Roman" panose="02020603050405020304" pitchFamily="18" charset="0"/>
              </a:rPr>
              <a:t>. Балалардың өмірі мен денсаулығын қорғауды қамтамасыз етеді: өз қызметінің денсаулық сақтау функциясын орындайды.</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4.2</a:t>
            </a:r>
            <a:r>
              <a:rPr lang="kk-KZ" sz="1400" dirty="0">
                <a:latin typeface="Times New Roman" panose="02020603050405020304" pitchFamily="18" charset="0"/>
                <a:ea typeface="Calibri" panose="020F0502020204030204" pitchFamily="34" charset="0"/>
                <a:cs typeface="Times New Roman" panose="02020603050405020304" pitchFamily="18" charset="0"/>
              </a:rPr>
              <a:t>. Үлгілік оқу жоспары мен медициналық персоналдың ұсынымдарын ескере отырып, мектепке дейінгі тәрбие мен оқытудың мемлекеттік жалпыға міндетті стандартының талаптарына сәйкес дене шынықтыру (жүзу) бойынша ұйымдастырылған оқу қызметін жоспарлайды және жүзеге асырады.</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4.3</a:t>
            </a:r>
            <a:r>
              <a:rPr lang="kk-KZ" sz="1400" dirty="0">
                <a:latin typeface="Times New Roman" panose="02020603050405020304" pitchFamily="18" charset="0"/>
                <a:ea typeface="Calibri" panose="020F0502020204030204" pitchFamily="34" charset="0"/>
                <a:cs typeface="Times New Roman" panose="02020603050405020304" pitchFamily="18" charset="0"/>
              </a:rPr>
              <a:t>. Дене тәрбиесі бойынша озық педагогикалық тәжірибені зерделеумен, жалпылаумен және таратумен айналысады, отандық және шетелдік ғылыми-зерттеу, авторлық әзірлемелерді зерттеу негізінде инновациялық технологияларды енгізеді.</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4.4</a:t>
            </a:r>
            <a:r>
              <a:rPr lang="kk-KZ" sz="1400" dirty="0">
                <a:latin typeface="Times New Roman" panose="02020603050405020304" pitchFamily="18" charset="0"/>
                <a:ea typeface="Calibri" panose="020F0502020204030204" pitchFamily="34" charset="0"/>
                <a:cs typeface="Times New Roman" panose="02020603050405020304" pitchFamily="18" charset="0"/>
              </a:rPr>
              <a:t>. Денсаулық сақтау және денсаулық сақтау технологияларын қолдану мәселелерінде ата-аналарға консультациялық көмекті жүзеге асырады. </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Calibri" panose="020F0502020204030204" pitchFamily="34" charset="0"/>
                <a:cs typeface="Times New Roman" panose="02020603050405020304" pitchFamily="18" charset="0"/>
              </a:rPr>
              <a:t>4</a:t>
            </a:r>
            <a:r>
              <a:rPr lang="kk-KZ" sz="1400" dirty="0" smtClean="0">
                <a:latin typeface="Times New Roman" panose="02020603050405020304" pitchFamily="18" charset="0"/>
                <a:ea typeface="Calibri" panose="020F0502020204030204" pitchFamily="34" charset="0"/>
                <a:cs typeface="Times New Roman" panose="02020603050405020304" pitchFamily="18" charset="0"/>
              </a:rPr>
              <a:t>.5</a:t>
            </a:r>
            <a:r>
              <a:rPr lang="kk-KZ" sz="1400" dirty="0">
                <a:latin typeface="Times New Roman" panose="02020603050405020304" pitchFamily="18" charset="0"/>
                <a:ea typeface="Calibri" panose="020F0502020204030204" pitchFamily="34" charset="0"/>
                <a:cs typeface="Times New Roman" panose="02020603050405020304" pitchFamily="18" charset="0"/>
              </a:rPr>
              <a:t>. Компьютерлік сауаттылықты, ақпараттық-коммуникациялық құзыреттілікті меңгерген.</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4.6</a:t>
            </a:r>
            <a:r>
              <a:rPr lang="kk-KZ" sz="1400" dirty="0">
                <a:latin typeface="Times New Roman" panose="02020603050405020304" pitchFamily="18" charset="0"/>
                <a:ea typeface="Calibri" panose="020F0502020204030204" pitchFamily="34" charset="0"/>
                <a:cs typeface="Times New Roman" panose="02020603050405020304" pitchFamily="18" charset="0"/>
              </a:rPr>
              <a:t>. Дене шынықтыру-сауықтыру дамыту ортасын құруға қатысады, мектепке дейінгі ұйымның педагогикалық ұжымымен бірлесіп, сондай-ақ ата-аналар мен қоғамдық ұйымдардың көмегімен ұйымдастырушылық-әдістемелік және практикалық жұмысты, бұқаралық іс-шараларды өткізуді жүзеге асырады.</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4.7</a:t>
            </a:r>
            <a:r>
              <a:rPr lang="kk-KZ" sz="1400" dirty="0">
                <a:latin typeface="Times New Roman" panose="02020603050405020304" pitchFamily="18" charset="0"/>
                <a:ea typeface="Calibri" panose="020F0502020204030204" pitchFamily="34" charset="0"/>
                <a:cs typeface="Times New Roman" panose="02020603050405020304" pitchFamily="18" charset="0"/>
              </a:rPr>
              <a:t>. Ұйымдастырылған оқу қызметін, спорттық мерекелер мен ойын-сауықтарды өткізу кезінде санитарлық-гигиеналық жағдайларды және қауіпсіздік шараларын қамтамасыз етеді.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Инклюзивті</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білім</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беру</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шеңберінде</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арнайы</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медициналық</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топқа</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жатқызылған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балалармен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қосымша</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сабақтар</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өткізеді</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балалармен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жұмыс</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жасауда</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көптілділікті</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пайдаланады</a:t>
            </a:r>
            <a:r>
              <a:rPr lang="en-US" sz="1400"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4.8</a:t>
            </a:r>
            <a:r>
              <a:rPr lang="kk-KZ"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Оқу</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дене</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шынықтыру-сауықтыру</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жұмыстары</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бойынша</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белгіленген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есептіліктің</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құжаттамасын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жүргізеді</a:t>
            </a:r>
            <a:r>
              <a:rPr lang="en-US" sz="1400"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400" dirty="0">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7724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3274259" y="6474784"/>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pic>
        <p:nvPicPr>
          <p:cNvPr id="48" name="Рисунок 47"/>
          <p:cNvPicPr>
            <a:picLocks noChangeAspect="1"/>
          </p:cNvPicPr>
          <p:nvPr/>
        </p:nvPicPr>
        <p:blipFill rotWithShape="1">
          <a:blip r:embed="rId2" cstate="print">
            <a:extLst>
              <a:ext uri="{28A0092B-C50C-407E-A947-70E740481C1C}">
                <a14:useLocalDpi xmlns:a14="http://schemas.microsoft.com/office/drawing/2010/main" val="0"/>
              </a:ext>
            </a:extLst>
          </a:blip>
          <a:srcRect l="24938" t="23462" r="24661" b="30641"/>
          <a:stretch/>
        </p:blipFill>
        <p:spPr>
          <a:xfrm>
            <a:off x="2835879" y="6507545"/>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Прямоугольник 2"/>
          <p:cNvSpPr/>
          <p:nvPr/>
        </p:nvSpPr>
        <p:spPr>
          <a:xfrm>
            <a:off x="994330" y="2781371"/>
            <a:ext cx="6946870" cy="3914918"/>
          </a:xfrm>
          <a:prstGeom prst="rect">
            <a:avLst/>
          </a:prstGeom>
        </p:spPr>
        <p:txBody>
          <a:bodyPr wrap="square">
            <a:spAutoFit/>
          </a:bodyPr>
          <a:lstStyle/>
          <a:p>
            <a:pPr marL="742950" lvl="1" indent="-285750" algn="just">
              <a:lnSpc>
                <a:spcPct val="115000"/>
              </a:lnSpc>
              <a:spcAft>
                <a:spcPts val="0"/>
              </a:spcAft>
              <a:buFont typeface="+mj-lt"/>
              <a:buAutoNum type="arabicPeriod" startAt="3"/>
            </a:pPr>
            <a:r>
              <a:rPr lang="kk-KZ" sz="1200" b="1" dirty="0">
                <a:latin typeface="Times New Roman" panose="02020603050405020304" pitchFamily="18" charset="0"/>
                <a:ea typeface="Calibri" panose="020F0502020204030204" pitchFamily="34" charset="0"/>
                <a:cs typeface="Times New Roman" panose="02020603050405020304" pitchFamily="18" charset="0"/>
              </a:rPr>
              <a:t>еңбекке ақы төлеу шарттары</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Айлық еңбекақы мөлшері жыл сайынғы тарифтеу тізімімен айқындалады</a:t>
            </a:r>
            <a:r>
              <a:rPr lang="kk-KZ" sz="1200"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a:pPr>
            <a:r>
              <a:rPr lang="kk-KZ" sz="1200" b="1" dirty="0">
                <a:latin typeface="Times New Roman" panose="02020603050405020304" pitchFamily="18" charset="0"/>
                <a:ea typeface="Calibri" panose="020F0502020204030204" pitchFamily="34" charset="0"/>
                <a:cs typeface="Times New Roman" panose="02020603050405020304" pitchFamily="18" charset="0"/>
              </a:rPr>
              <a:t>Біліктілік талаптарына сәйкес конкурсқа қатысушыға қойылатын негізгі талаптар:</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Тиісті бейін болйынша жоғары және (немесе) жоғары оқу орнынан кейінгі педагогикалық немесе өзге де кәсіптік білім немесе педагогикалық қайта даярлығын растайтын құжат, жұмыс өтіліне талаптар қойылмайды</a:t>
            </a:r>
            <a:r>
              <a:rPr lang="kk-KZ" sz="1200"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kk-KZ" sz="1200" b="1" dirty="0">
                <a:latin typeface="Times New Roman" panose="02020603050405020304" pitchFamily="18" charset="0"/>
                <a:ea typeface="Calibri" panose="020F0502020204030204" pitchFamily="34" charset="0"/>
                <a:cs typeface="Times New Roman" panose="02020603050405020304" pitchFamily="18" charset="0"/>
              </a:rPr>
              <a:t>Білуге тиіс:</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Қазақстан Республикасының Конституциясын, Қазақстан Республикасының Еңбек кодексін, Қазақстан Республикасының «Білім туралы», «Педагог мәртебесі туралы», «Қазақстан Республикасындағы Баланың құқықтары туралы», «Қазақстан Республикасындағы тілдер туралы», «Сыбайлас жемқорлыққа қарсы күрес туралы» Заңдарын және Қазақстан Республикасының білім беруді дамытудың бағыттары мен перспективаларын айқындайтын басқа да нормативтік құқықтық актілерін.</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 санитария мен гигиена</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жас психологиясы мен педагогикасының негіздерін</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мектепке дейінгі білім беру мәселелері жөніндегі әдістемелік құжаттарды.</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еңбекті қорғау және қауіпсіздік техникасын.	</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a:t>
            </a:r>
            <a:endParaRPr lang="ru-RU" sz="11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3" name="Таблица 12"/>
          <p:cNvGraphicFramePr>
            <a:graphicFrameLocks noGrp="1"/>
          </p:cNvGraphicFramePr>
          <p:nvPr>
            <p:extLst>
              <p:ext uri="{D42A27DB-BD31-4B8C-83A1-F6EECF244321}">
                <p14:modId xmlns:p14="http://schemas.microsoft.com/office/powerpoint/2010/main" val="2822619229"/>
              </p:ext>
            </p:extLst>
          </p:nvPr>
        </p:nvGraphicFramePr>
        <p:xfrm>
          <a:off x="1055710" y="376926"/>
          <a:ext cx="7034528" cy="2263555"/>
        </p:xfrm>
        <a:graphic>
          <a:graphicData uri="http://schemas.openxmlformats.org/drawingml/2006/table">
            <a:tbl>
              <a:tblPr firstRow="1" bandRow="1">
                <a:tableStyleId>{5C22544A-7EE6-4342-B048-85BDC9FD1C3A}</a:tableStyleId>
              </a:tblPr>
              <a:tblGrid>
                <a:gridCol w="3053835">
                  <a:extLst>
                    <a:ext uri="{9D8B030D-6E8A-4147-A177-3AD203B41FA5}">
                      <a16:colId xmlns:a16="http://schemas.microsoft.com/office/drawing/2014/main" val="3504538745"/>
                    </a:ext>
                  </a:extLst>
                </a:gridCol>
                <a:gridCol w="1587062">
                  <a:extLst>
                    <a:ext uri="{9D8B030D-6E8A-4147-A177-3AD203B41FA5}">
                      <a16:colId xmlns:a16="http://schemas.microsoft.com/office/drawing/2014/main" val="540824674"/>
                    </a:ext>
                  </a:extLst>
                </a:gridCol>
                <a:gridCol w="2393631">
                  <a:extLst>
                    <a:ext uri="{9D8B030D-6E8A-4147-A177-3AD203B41FA5}">
                      <a16:colId xmlns:a16="http://schemas.microsoft.com/office/drawing/2014/main" val="4293956209"/>
                    </a:ext>
                  </a:extLst>
                </a:gridCol>
              </a:tblGrid>
              <a:tr h="371648">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kk-KZ" sz="1200" kern="50" dirty="0" smtClean="0">
                        <a:effectLst/>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kk-KZ" sz="1200" kern="50" dirty="0" smtClean="0">
                          <a:effectLst/>
                          <a:latin typeface="Times New Roman" panose="02020603050405020304" pitchFamily="18" charset="0"/>
                          <a:cs typeface="Times New Roman" panose="02020603050405020304" pitchFamily="18" charset="0"/>
                        </a:rPr>
                        <a:t>Буын</a:t>
                      </a:r>
                      <a:endParaRPr lang="ru-RU" sz="1200" kern="5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200" dirty="0" smtClean="0">
                          <a:effectLst/>
                          <a:latin typeface="Times New Roman" panose="02020603050405020304" pitchFamily="18" charset="0"/>
                          <a:cs typeface="Times New Roman" panose="02020603050405020304" pitchFamily="18" charset="0"/>
                        </a:rPr>
                        <a:t>Еңбек сіңірген жылдарына бйланысты</a:t>
                      </a:r>
                      <a:endParaRPr lang="ru-RU" sz="1200" dirty="0" smtClean="0">
                        <a:effectLst/>
                        <a:latin typeface="Times New Roman" panose="02020603050405020304" pitchFamily="18"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ru-RU"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13910"/>
                  </a:ext>
                </a:extLst>
              </a:tr>
              <a:tr h="371648">
                <a:tc vMerge="1">
                  <a:txBody>
                    <a:bodyPr/>
                    <a:lstStyle/>
                    <a:p>
                      <a:endParaRPr lang="ru-RU"/>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err="1" smtClean="0">
                          <a:effectLst/>
                          <a:latin typeface="Times New Roman" panose="02020603050405020304" pitchFamily="18" charset="0"/>
                          <a:cs typeface="Times New Roman" panose="02020603050405020304" pitchFamily="18" charset="0"/>
                        </a:rPr>
                        <a:t>min</a:t>
                      </a:r>
                      <a:endParaRPr lang="ru-RU" sz="1200" dirty="0" smtClean="0">
                        <a:effectLst/>
                        <a:latin typeface="Times New Roman" panose="02020603050405020304" pitchFamily="18" charset="0"/>
                        <a:cs typeface="Times New Roman" panose="02020603050405020304" pitchFamily="18" charset="0"/>
                      </a:endParaRPr>
                    </a:p>
                    <a:p>
                      <a:pPr algn="ctr"/>
                      <a:endParaRPr lang="ru-RU" sz="12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err="1" smtClean="0">
                          <a:effectLst/>
                          <a:latin typeface="Times New Roman" panose="02020603050405020304" pitchFamily="18" charset="0"/>
                          <a:cs typeface="Times New Roman" panose="02020603050405020304" pitchFamily="18" charset="0"/>
                        </a:rPr>
                        <a:t>max</a:t>
                      </a:r>
                      <a:endParaRPr lang="ru-RU" sz="1200" dirty="0" smtClean="0">
                        <a:effectLst/>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62455481"/>
                  </a:ext>
                </a:extLst>
              </a:tr>
              <a:tr h="371648">
                <a:tc>
                  <a:txBody>
                    <a:bodyPr/>
                    <a:lstStyle/>
                    <a:p>
                      <a:r>
                        <a:rPr lang="kk-KZ" sz="1200" dirty="0" smtClean="0">
                          <a:latin typeface="Times New Roman" panose="02020603050405020304" pitchFamily="18" charset="0"/>
                          <a:cs typeface="Times New Roman" panose="02020603050405020304" pitchFamily="18" charset="0"/>
                        </a:rPr>
                        <a:t>В 3-4</a:t>
                      </a:r>
                    </a:p>
                    <a:p>
                      <a:r>
                        <a:rPr lang="kk-KZ" sz="1200" dirty="0" smtClean="0">
                          <a:latin typeface="Times New Roman" panose="02020603050405020304" pitchFamily="18" charset="0"/>
                          <a:cs typeface="Times New Roman" panose="02020603050405020304" pitchFamily="18" charset="0"/>
                        </a:rPr>
                        <a:t>Тәрбиеші</a:t>
                      </a:r>
                      <a:endParaRPr lang="ru-RU" sz="1200" dirty="0">
                        <a:latin typeface="Times New Roman" panose="02020603050405020304" pitchFamily="18" charset="0"/>
                        <a:cs typeface="Times New Roman" panose="02020603050405020304" pitchFamily="18" charset="0"/>
                      </a:endParaRPr>
                    </a:p>
                  </a:txBody>
                  <a:tcPr/>
                </a:tc>
                <a:tc>
                  <a:txBody>
                    <a:bodyPr/>
                    <a:lstStyle/>
                    <a:p>
                      <a:r>
                        <a:rPr lang="kk-KZ" sz="1200" dirty="0" smtClean="0">
                          <a:latin typeface="Times New Roman" panose="02020603050405020304" pitchFamily="18" charset="0"/>
                          <a:cs typeface="Times New Roman" panose="02020603050405020304" pitchFamily="18" charset="0"/>
                        </a:rPr>
                        <a:t>109014</a:t>
                      </a:r>
                      <a:endParaRPr lang="ru-RU" sz="12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r>
                        <a:rPr lang="kk-KZ" sz="1200" dirty="0" smtClean="0">
                          <a:latin typeface="Times New Roman" panose="02020603050405020304" pitchFamily="18" charset="0"/>
                          <a:cs typeface="Times New Roman" panose="02020603050405020304" pitchFamily="18" charset="0"/>
                        </a:rPr>
                        <a:t>129763</a:t>
                      </a:r>
                      <a:endParaRPr lang="ru-RU" sz="1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93652403"/>
                  </a:ext>
                </a:extLst>
              </a:tr>
              <a:tr h="382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dirty="0" smtClean="0">
                          <a:latin typeface="Times New Roman" panose="02020603050405020304" pitchFamily="18" charset="0"/>
                          <a:cs typeface="Times New Roman" panose="02020603050405020304" pitchFamily="18" charset="0"/>
                        </a:rPr>
                        <a:t>В 3-4</a:t>
                      </a:r>
                      <a:endParaRPr lang="ru-RU" sz="1200" dirty="0" smtClean="0">
                        <a:latin typeface="Times New Roman" panose="02020603050405020304" pitchFamily="18" charset="0"/>
                        <a:cs typeface="Times New Roman" panose="02020603050405020304" pitchFamily="18" charset="0"/>
                      </a:endParaRPr>
                    </a:p>
                    <a:p>
                      <a:r>
                        <a:rPr lang="kk-KZ" sz="1200" dirty="0" smtClean="0">
                          <a:latin typeface="Times New Roman" panose="02020603050405020304" pitchFamily="18" charset="0"/>
                          <a:cs typeface="Times New Roman" panose="02020603050405020304" pitchFamily="18" charset="0"/>
                        </a:rPr>
                        <a:t>Инновациялық әдіскер</a:t>
                      </a:r>
                      <a:endParaRPr lang="ru-RU" sz="1200" dirty="0">
                        <a:latin typeface="Times New Roman" panose="02020603050405020304" pitchFamily="18" charset="0"/>
                        <a:cs typeface="Times New Roman" panose="02020603050405020304" pitchFamily="18" charset="0"/>
                      </a:endParaRPr>
                    </a:p>
                  </a:txBody>
                  <a:tcPr/>
                </a:tc>
                <a:tc>
                  <a:txBody>
                    <a:bodyPr/>
                    <a:lstStyle/>
                    <a:p>
                      <a:r>
                        <a:rPr lang="kk-KZ" sz="1200" dirty="0" smtClean="0">
                          <a:latin typeface="Times New Roman" panose="02020603050405020304" pitchFamily="18" charset="0"/>
                          <a:cs typeface="Times New Roman" panose="02020603050405020304" pitchFamily="18" charset="0"/>
                        </a:rPr>
                        <a:t>109014</a:t>
                      </a:r>
                      <a:endParaRPr lang="ru-RU" sz="12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r>
                        <a:rPr lang="kk-KZ" sz="1200" dirty="0" smtClean="0">
                          <a:latin typeface="Times New Roman" panose="02020603050405020304" pitchFamily="18" charset="0"/>
                          <a:cs typeface="Times New Roman" panose="02020603050405020304" pitchFamily="18" charset="0"/>
                        </a:rPr>
                        <a:t>129763</a:t>
                      </a:r>
                      <a:endParaRPr lang="ru-RU" sz="1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02864348"/>
                  </a:ext>
                </a:extLst>
              </a:tr>
              <a:tr h="5203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dirty="0" smtClean="0">
                          <a:latin typeface="Times New Roman" panose="02020603050405020304" pitchFamily="18" charset="0"/>
                          <a:cs typeface="Times New Roman" panose="02020603050405020304" pitchFamily="18" charset="0"/>
                        </a:rPr>
                        <a:t>В 3-4</a:t>
                      </a:r>
                      <a:endParaRPr lang="ru-RU" sz="1200" dirty="0" smtClean="0">
                        <a:latin typeface="Times New Roman" panose="02020603050405020304" pitchFamily="18" charset="0"/>
                        <a:cs typeface="Times New Roman" panose="02020603050405020304" pitchFamily="18" charset="0"/>
                      </a:endParaRPr>
                    </a:p>
                    <a:p>
                      <a:r>
                        <a:rPr lang="kk-KZ" sz="1200" dirty="0" smtClean="0">
                          <a:latin typeface="Times New Roman" panose="02020603050405020304" pitchFamily="18" charset="0"/>
                          <a:cs typeface="Times New Roman" panose="02020603050405020304" pitchFamily="18" charset="0"/>
                        </a:rPr>
                        <a:t>Дене</a:t>
                      </a:r>
                      <a:r>
                        <a:rPr lang="kk-KZ" sz="1200" baseline="0" dirty="0" smtClean="0">
                          <a:latin typeface="Times New Roman" panose="02020603050405020304" pitchFamily="18" charset="0"/>
                          <a:cs typeface="Times New Roman" panose="02020603050405020304" pitchFamily="18" charset="0"/>
                        </a:rPr>
                        <a:t> шынықтыру нұсқаушысы</a:t>
                      </a:r>
                      <a:endParaRPr lang="ru-RU" sz="1200" dirty="0">
                        <a:latin typeface="Times New Roman" panose="02020603050405020304" pitchFamily="18" charset="0"/>
                        <a:cs typeface="Times New Roman" panose="02020603050405020304" pitchFamily="18" charset="0"/>
                      </a:endParaRPr>
                    </a:p>
                  </a:txBody>
                  <a:tcPr/>
                </a:tc>
                <a:tc>
                  <a:txBody>
                    <a:bodyPr/>
                    <a:lstStyle/>
                    <a:p>
                      <a:r>
                        <a:rPr lang="kk-KZ" sz="1200" dirty="0" smtClean="0">
                          <a:latin typeface="Times New Roman" panose="02020603050405020304" pitchFamily="18" charset="0"/>
                          <a:cs typeface="Times New Roman" panose="02020603050405020304" pitchFamily="18" charset="0"/>
                        </a:rPr>
                        <a:t>81760</a:t>
                      </a:r>
                      <a:endParaRPr lang="ru-RU" sz="12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r>
                        <a:rPr lang="kk-KZ" sz="1200" dirty="0" smtClean="0">
                          <a:latin typeface="Times New Roman" panose="02020603050405020304" pitchFamily="18" charset="0"/>
                          <a:cs typeface="Times New Roman" panose="02020603050405020304" pitchFamily="18" charset="0"/>
                        </a:rPr>
                        <a:t>97322</a:t>
                      </a:r>
                      <a:endParaRPr lang="ru-RU" sz="1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65195300"/>
                  </a:ext>
                </a:extLst>
              </a:tr>
            </a:tbl>
          </a:graphicData>
        </a:graphic>
      </p:graphicFrame>
      <p:sp>
        <p:nvSpPr>
          <p:cNvPr id="15" name="Rectangle 1"/>
          <p:cNvSpPr>
            <a:spLocks noChangeArrowheads="1"/>
          </p:cNvSpPr>
          <p:nvPr/>
        </p:nvSpPr>
        <p:spPr bwMode="auto">
          <a:xfrm>
            <a:off x="1055710" y="3767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0" numCol="1" anchor="ctr" anchorCtr="0" compatLnSpc="1">
            <a:prstTxWarp prst="textNoShape">
              <a:avLst/>
            </a:prstTxWarp>
            <a:spAutoFit/>
          </a:bodyPr>
          <a:lstStyle>
            <a:lvl1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1pPr>
            <a:lvl2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2pPr>
            <a:lvl3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3pPr>
            <a:lvl4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4pPr>
            <a:lvl5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5pPr>
            <a:lvl6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6pPr>
            <a:lvl7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7pPr>
            <a:lvl8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8pPr>
            <a:lvl9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84138" algn="l"/>
                <a:tab pos="609600" algn="l"/>
                <a:tab pos="904875" algn="l"/>
                <a:tab pos="1217613" algn="l"/>
                <a:tab pos="1827213" algn="l"/>
                <a:tab pos="2435225" algn="l"/>
                <a:tab pos="3044825" algn="l"/>
                <a:tab pos="3654425" algn="l"/>
                <a:tab pos="4262438" algn="l"/>
                <a:tab pos="4872038" algn="l"/>
                <a:tab pos="5480050" algn="l"/>
                <a:tab pos="6089650" algn="l"/>
              </a:tabLst>
            </a:pPr>
            <a:r>
              <a:rPr kumimoji="0" lang="kk-KZ" altLang="ru-RU"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2.2. еңбек ақысының мөлшері</a:t>
            </a:r>
            <a:endParaRPr kumimoji="0" lang="ru-RU" altLang="ru-RU"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84138" algn="l"/>
                <a:tab pos="609600" algn="l"/>
                <a:tab pos="904875" algn="l"/>
                <a:tab pos="1217613" algn="l"/>
                <a:tab pos="1827213" algn="l"/>
                <a:tab pos="2435225" algn="l"/>
                <a:tab pos="3044825" algn="l"/>
                <a:tab pos="3654425" algn="l"/>
                <a:tab pos="4262438" algn="l"/>
                <a:tab pos="4872038" algn="l"/>
                <a:tab pos="5480050" algn="l"/>
                <a:tab pos="6089650" algn="l"/>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71123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3274259" y="6474784"/>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pic>
        <p:nvPicPr>
          <p:cNvPr id="48" name="Рисунок 47"/>
          <p:cNvPicPr>
            <a:picLocks noChangeAspect="1"/>
          </p:cNvPicPr>
          <p:nvPr/>
        </p:nvPicPr>
        <p:blipFill rotWithShape="1">
          <a:blip r:embed="rId2" cstate="print">
            <a:extLst>
              <a:ext uri="{28A0092B-C50C-407E-A947-70E740481C1C}">
                <a14:useLocalDpi xmlns:a14="http://schemas.microsoft.com/office/drawing/2010/main" val="0"/>
              </a:ext>
            </a:extLst>
          </a:blip>
          <a:srcRect l="24938" t="23462" r="24661" b="30641"/>
          <a:stretch/>
        </p:blipFill>
        <p:spPr>
          <a:xfrm>
            <a:off x="2835879" y="6507545"/>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Прямоугольник 2"/>
          <p:cNvSpPr/>
          <p:nvPr/>
        </p:nvSpPr>
        <p:spPr>
          <a:xfrm>
            <a:off x="321540" y="903230"/>
            <a:ext cx="8502869" cy="5456878"/>
          </a:xfrm>
          <a:prstGeom prst="rect">
            <a:avLst/>
          </a:prstGeom>
        </p:spPr>
        <p:txBody>
          <a:bodyPr wrap="square">
            <a:spAutoFit/>
          </a:bodyPr>
          <a:lstStyle/>
          <a:p>
            <a:pPr marL="342900" lvl="0" indent="-342900">
              <a:spcAft>
                <a:spcPts val="0"/>
              </a:spcAft>
              <a:buFont typeface="+mj-lt"/>
              <a:buAutoNum type="arabicPeriod" startAt="4"/>
            </a:pPr>
            <a:r>
              <a:rPr lang="kk-KZ" sz="1200" b="1" dirty="0">
                <a:latin typeface="Times New Roman" panose="02020603050405020304" pitchFamily="18" charset="0"/>
                <a:ea typeface="Calibri" panose="020F0502020204030204" pitchFamily="34" charset="0"/>
                <a:cs typeface="Times New Roman" panose="02020603050405020304" pitchFamily="18" charset="0"/>
              </a:rPr>
              <a:t>Конкурсқа қатысу үшін қажетті құжаттар тізімі:</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228600">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1) осы Қағидаларға </a:t>
            </a:r>
            <a:r>
              <a:rPr lang="kk-KZ" sz="1200" u="sng" spc="10" dirty="0">
                <a:solidFill>
                  <a:srgbClr val="073A5E"/>
                </a:solidFill>
                <a:latin typeface="Times New Roman" panose="02020603050405020304" pitchFamily="18" charset="0"/>
                <a:ea typeface="Calibri" panose="020F0502020204030204" pitchFamily="34" charset="0"/>
                <a:cs typeface="Times New Roman" panose="02020603050405020304" pitchFamily="18" charset="0"/>
                <a:hlinkClick r:id="rId4"/>
              </a:rPr>
              <a:t>10-қосымшаға</a:t>
            </a:r>
            <a:r>
              <a:rPr lang="kk-KZ" sz="1200" dirty="0">
                <a:latin typeface="Times New Roman" panose="02020603050405020304" pitchFamily="18" charset="0"/>
                <a:ea typeface="Calibri" panose="020F0502020204030204" pitchFamily="34" charset="0"/>
                <a:cs typeface="Times New Roman" panose="02020603050405020304" pitchFamily="18" charset="0"/>
              </a:rPr>
              <a:t> сәйкес нысан бойынша қоса берілетін құжаттардың тізбесін көрсете отырып, Конкурсқа қатысу туралы өтініш;</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2) жеке басын куәландыратын құжат не цифрлық құжаттар сервисінен алынған электронды құжат (идентификация үшін);</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3) кадрларды есепке алу бойынша толтырылған жеке іс парағы (нақты тұрғылықты мекенжайы мен байланыс телефондары көрсетілген – бар болса);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4)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5) еңбек қызметін растайтын құжаттың көшірмесі (бар болса);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6) "Денсаулық сақтау саласындағы есепке алу құжаттамасының нысандарын бекіту туралы" Қазақстан Республикасы Денсаулық сақтау министрінің міндетін атқарушының 2020 жылғы 30 қазандағы № ҚР ДСМ-175/2020 </a:t>
            </a:r>
            <a:r>
              <a:rPr lang="kk-KZ" sz="1200" u="sng" spc="10" dirty="0">
                <a:solidFill>
                  <a:srgbClr val="073A5E"/>
                </a:solidFill>
                <a:latin typeface="Times New Roman" panose="02020603050405020304" pitchFamily="18" charset="0"/>
                <a:ea typeface="Calibri" panose="020F0502020204030204" pitchFamily="34" charset="0"/>
                <a:cs typeface="Times New Roman" panose="02020603050405020304" pitchFamily="18" charset="0"/>
                <a:hlinkClick r:id="rId5"/>
              </a:rPr>
              <a:t>бұйрығымен</a:t>
            </a:r>
            <a:r>
              <a:rPr lang="kk-KZ" sz="1200" dirty="0">
                <a:latin typeface="Times New Roman" panose="02020603050405020304" pitchFamily="18" charset="0"/>
                <a:ea typeface="Calibri" panose="020F0502020204030204" pitchFamily="34" charset="0"/>
                <a:cs typeface="Times New Roman" panose="02020603050405020304" pitchFamily="18" charset="0"/>
              </a:rPr>
              <a:t> бекітілген нысан бойынша денсаулық жағдайы туралы анықтама (Нормативтік құқықтық актілерді мемлекеттік тіркеу тізілімінде № 21579 болып тіркелген).</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7) психоневрологиялық ұйымнан анықтама;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8) наркологиялық ұйымнан анықтама;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9) Ұлттық біліктілік тестілеу сертификаты (бұдан әрі – ҰБТ) немесе педагог-модератордың, педагог-сарапшының, педагог-зерттеушінің, педагог-шебердің біліктілік санатының болуы туралы куәлік (болған жағдайда).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a:t>
            </a:r>
            <a:r>
              <a:rPr lang="en-US" sz="1200" dirty="0">
                <a:latin typeface="Times New Roman" panose="02020603050405020304" pitchFamily="18" charset="0"/>
                <a:ea typeface="Calibri" panose="020F0502020204030204" pitchFamily="34" charset="0"/>
                <a:cs typeface="Times New Roman" panose="02020603050405020304" pitchFamily="18" charset="0"/>
              </a:rPr>
              <a:t>10) 11-</a:t>
            </a:r>
            <a:r>
              <a:rPr lang="ru-RU" sz="1200" dirty="0" err="1">
                <a:latin typeface="Times New Roman" panose="02020603050405020304" pitchFamily="18" charset="0"/>
                <a:ea typeface="Calibri" panose="020F0502020204030204" pitchFamily="34" charset="0"/>
                <a:cs typeface="Times New Roman" panose="02020603050405020304" pitchFamily="18" charset="0"/>
              </a:rPr>
              <a:t>қосымшаға</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сәйкес</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нысан</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бойынша</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педагогтің</a:t>
            </a:r>
            <a:r>
              <a:rPr lang="ru-RU" sz="1200" dirty="0">
                <a:latin typeface="Times New Roman" panose="02020603050405020304" pitchFamily="18" charset="0"/>
                <a:ea typeface="Calibri" panose="020F0502020204030204" pitchFamily="34" charset="0"/>
                <a:cs typeface="Times New Roman" panose="02020603050405020304" pitchFamily="18" charset="0"/>
              </a:rPr>
              <a:t> бос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немесе</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уақытша</a:t>
            </a:r>
            <a:r>
              <a:rPr lang="ru-RU" sz="1200" dirty="0">
                <a:latin typeface="Times New Roman" panose="02020603050405020304" pitchFamily="18" charset="0"/>
                <a:ea typeface="Calibri" panose="020F0502020204030204" pitchFamily="34" charset="0"/>
                <a:cs typeface="Times New Roman" panose="02020603050405020304" pitchFamily="18" charset="0"/>
              </a:rPr>
              <a:t> бос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лауазымына</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кандидаттың</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толтырылған</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Бағалау</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парағы</a:t>
            </a:r>
            <a:r>
              <a:rPr lang="en-US" sz="1200" dirty="0" smtClean="0">
                <a:latin typeface="Times New Roman" panose="02020603050405020304" pitchFamily="18" charset="0"/>
                <a:ea typeface="Calibri" panose="020F0502020204030204" pitchFamily="34" charset="0"/>
                <a:cs typeface="Times New Roman" panose="02020603050405020304" pitchFamily="18" charset="0"/>
              </a:rPr>
              <a:t>.</a:t>
            </a:r>
            <a:endParaRPr lang="kk-KZ" sz="1200" dirty="0" smtClean="0">
              <a:latin typeface="Times New Roman" panose="02020603050405020304" pitchFamily="18" charset="0"/>
              <a:ea typeface="Calibri" panose="020F0502020204030204" pitchFamily="34" charset="0"/>
              <a:cs typeface="Times New Roman" panose="02020603050405020304" pitchFamily="18" charset="0"/>
            </a:endParaRPr>
          </a:p>
          <a:p>
            <a:r>
              <a:rPr lang="en-US" sz="1200" dirty="0"/>
              <a:t> </a:t>
            </a:r>
            <a:r>
              <a:rPr lang="en-US" sz="1200" dirty="0" smtClean="0"/>
              <a:t>      </a:t>
            </a:r>
            <a:r>
              <a:rPr lang="kk-KZ" sz="1200" dirty="0" smtClean="0"/>
              <a:t>11</a:t>
            </a:r>
            <a:r>
              <a:rPr lang="kk-KZ" sz="1200" dirty="0"/>
              <a:t>) </a:t>
            </a:r>
            <a:r>
              <a:rPr lang="kk-KZ" sz="1200" dirty="0">
                <a:latin typeface="Times New Roman" panose="02020603050405020304" pitchFamily="18" charset="0"/>
                <a:cs typeface="Times New Roman" panose="02020603050405020304" pitchFamily="18" charset="0"/>
              </a:rPr>
              <a:t>Тәжірибе жоқ кондидаттың  бейнепризинтация кемінде 15 минут,  ең төменгі ажыратылымдылығы 720-480</a:t>
            </a:r>
            <a:r>
              <a:rPr lang="kk-KZ" sz="1200" dirty="0"/>
              <a:t>.</a:t>
            </a:r>
            <a:endParaRPr lang="ru-RU" sz="1200" dirty="0"/>
          </a:p>
          <a:p>
            <a:pPr>
              <a:spcAft>
                <a:spcPts val="0"/>
              </a:spcAft>
            </a:pP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startAt="5"/>
            </a:pPr>
            <a:r>
              <a:rPr lang="kk-KZ" sz="1200" b="1" dirty="0">
                <a:latin typeface="Times New Roman" panose="02020603050405020304" pitchFamily="18" charset="0"/>
                <a:ea typeface="Calibri" panose="020F0502020204030204" pitchFamily="34" charset="0"/>
                <a:cs typeface="Times New Roman" panose="02020603050405020304" pitchFamily="18" charset="0"/>
              </a:rPr>
              <a:t>Құжаттарды қабылдау мерзімі конкурс өткізу туралы хабарландыру соңғы жарияланғаннан кейін келесі күннен бастап есептеледі.</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Конкурсқа қажетті құжаттар Қарағанды облысы білім басқармасының Шахтинск қаласы білім бөлімі «Еркетай» бөбекжайы» КМҚК әлеуметтік желілердің ресми аккаунтында конкурс өткізу туралы хабарландыру жарияланған сәттен бастап 7  күн ішінде ұсынылуы тиіс (Instagram – erketai.shakhtinsk)</a:t>
            </a:r>
            <a:br>
              <a:rPr lang="kk-KZ" sz="1200" dirty="0">
                <a:latin typeface="Times New Roman" panose="02020603050405020304" pitchFamily="18" charset="0"/>
                <a:ea typeface="Calibri" panose="020F0502020204030204" pitchFamily="34" charset="0"/>
                <a:cs typeface="Times New Roman" panose="02020603050405020304" pitchFamily="18" charset="0"/>
              </a:rPr>
            </a:b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702564" y="373061"/>
            <a:ext cx="8403021" cy="517065"/>
          </a:xfrm>
          <a:prstGeom prst="rect">
            <a:avLst/>
          </a:prstGeom>
        </p:spPr>
        <p:txBody>
          <a:bodyPr wrap="square">
            <a:spAutoFit/>
          </a:bodyPr>
          <a:lstStyle/>
          <a:p>
            <a:pPr algn="just">
              <a:lnSpc>
                <a:spcPct val="115000"/>
              </a:lnSpc>
              <a:spcAft>
                <a:spcPts val="0"/>
              </a:spcAft>
            </a:pPr>
            <a:r>
              <a:rPr lang="kk-KZ" sz="1200" b="1" dirty="0">
                <a:latin typeface="Times New Roman" panose="02020603050405020304" pitchFamily="18" charset="0"/>
                <a:ea typeface="Calibri" panose="020F0502020204030204" pitchFamily="34" charset="0"/>
                <a:cs typeface="Times New Roman" panose="02020603050405020304" pitchFamily="18" charset="0"/>
              </a:rPr>
              <a:t>Құжаттарды қабылдау басталған күн, уақыты </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15</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.0</a:t>
            </a:r>
            <a:r>
              <a:rPr lang="ru-RU" sz="1200" b="1" dirty="0">
                <a:latin typeface="Times New Roman" panose="02020603050405020304" pitchFamily="18" charset="0"/>
                <a:ea typeface="Calibri" panose="020F0502020204030204" pitchFamily="34" charset="0"/>
                <a:cs typeface="Times New Roman" panose="02020603050405020304" pitchFamily="18" charset="0"/>
              </a:rPr>
              <a:t>5</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.2023 </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ж</a:t>
            </a:r>
            <a:endParaRPr lang="ru-RU" sz="12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kk-KZ" sz="1200" b="1" dirty="0">
                <a:latin typeface="Times New Roman" panose="02020603050405020304" pitchFamily="18" charset="0"/>
                <a:ea typeface="Calibri" panose="020F0502020204030204" pitchFamily="34" charset="0"/>
                <a:cs typeface="Times New Roman" panose="02020603050405020304" pitchFamily="18" charset="0"/>
              </a:rPr>
              <a:t>Құжаттарды қабылдау аяқталған күн, уақыты </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22</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.0</a:t>
            </a:r>
            <a:r>
              <a:rPr lang="ru-RU" sz="1200" b="1" dirty="0">
                <a:latin typeface="Times New Roman" panose="02020603050405020304" pitchFamily="18" charset="0"/>
                <a:ea typeface="Calibri" panose="020F0502020204030204" pitchFamily="34" charset="0"/>
                <a:cs typeface="Times New Roman" panose="02020603050405020304" pitchFamily="18" charset="0"/>
              </a:rPr>
              <a:t>5</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.2023 </a:t>
            </a:r>
            <a:r>
              <a:rPr lang="kk-KZ" sz="1200" b="1" dirty="0">
                <a:latin typeface="Times New Roman" panose="02020603050405020304" pitchFamily="18" charset="0"/>
                <a:ea typeface="Calibri" panose="020F0502020204030204" pitchFamily="34" charset="0"/>
                <a:cs typeface="Times New Roman" panose="02020603050405020304" pitchFamily="18" charset="0"/>
              </a:rPr>
              <a:t>ж. </a:t>
            </a:r>
            <a:endParaRPr lang="ru-RU" sz="12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0488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317</TotalTime>
  <Words>825</Words>
  <Application>Microsoft Office PowerPoint</Application>
  <PresentationFormat>Экран (4:3)</PresentationFormat>
  <Paragraphs>90</Paragraphs>
  <Slides>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HP</cp:lastModifiedBy>
  <cp:revision>42</cp:revision>
  <dcterms:created xsi:type="dcterms:W3CDTF">2020-09-22T05:23:18Z</dcterms:created>
  <dcterms:modified xsi:type="dcterms:W3CDTF">2023-05-15T04:32:11Z</dcterms:modified>
</cp:coreProperties>
</file>