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sz="3600" b="1" dirty="0"/>
              <a:t>АЛГОРИТМ ДЕЙСТВИЙ ПРИ </a:t>
            </a:r>
            <a:r>
              <a:rPr lang="ru-RU" sz="3600" b="1" dirty="0" smtClean="0"/>
              <a:t>ЧС</a:t>
            </a:r>
            <a:r>
              <a:rPr lang="en-US" sz="3600" b="1" dirty="0" smtClean="0"/>
              <a:t> </a:t>
            </a:r>
            <a:r>
              <a:rPr lang="ru-RU" sz="3600" dirty="0" smtClean="0"/>
              <a:t>сотрудников</a:t>
            </a:r>
            <a:r>
              <a:rPr lang="ru-RU" sz="3600" dirty="0"/>
              <a:t>, обучающихся и воспитанников </a:t>
            </a:r>
            <a:r>
              <a:rPr lang="ru-RU" sz="3600" dirty="0" smtClean="0"/>
              <a:t>организаций  образования(пожар</a:t>
            </a:r>
            <a:r>
              <a:rPr lang="ru-RU" sz="3600" dirty="0"/>
              <a:t>, нахождение взрывоопасных предметов, нападение вооружённых лиц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ОО «Движение </a:t>
            </a:r>
            <a:r>
              <a:rPr lang="ru-RU" sz="2400" dirty="0" smtClean="0"/>
              <a:t>молодежи</a:t>
            </a:r>
            <a:r>
              <a:rPr lang="en-US" sz="2400" dirty="0" smtClean="0"/>
              <a:t> </a:t>
            </a:r>
            <a:r>
              <a:rPr lang="ru-RU" sz="2400" dirty="0" smtClean="0"/>
              <a:t>за </a:t>
            </a:r>
            <a:r>
              <a:rPr lang="ru-RU" sz="2400" dirty="0"/>
              <a:t>будущее Казахстана»</a:t>
            </a:r>
          </a:p>
        </p:txBody>
      </p:sp>
    </p:spTree>
    <p:extLst>
      <p:ext uri="{BB962C8B-B14F-4D97-AF65-F5344CB8AC3E}">
        <p14:creationId xmlns:p14="http://schemas.microsoft.com/office/powerpoint/2010/main" val="1582940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88540"/>
            <a:ext cx="1011667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обучающихся:</a:t>
            </a:r>
            <a:endParaRPr lang="ru-RU" sz="2000" dirty="0"/>
          </a:p>
          <a:p>
            <a:pPr algn="just"/>
            <a:r>
              <a:rPr lang="ru-RU" sz="2000" dirty="0"/>
              <a:t>- обучающиеся, услышав тревогу о пожаре, по указанию преподавателя, должны покинуть кабинет и здание, согласно плана эвакуации;</a:t>
            </a:r>
          </a:p>
          <a:p>
            <a:pPr algn="just"/>
            <a:r>
              <a:rPr lang="ru-RU" sz="2000" dirty="0"/>
              <a:t>- в ходе эвакуации не поднимать панику и не толкаться;</a:t>
            </a:r>
          </a:p>
          <a:p>
            <a:pPr algn="just"/>
            <a:r>
              <a:rPr lang="ru-RU" sz="2000" dirty="0"/>
              <a:t>- при сильном задымлении обязательно использовать средства защиты органов дыхания;</a:t>
            </a:r>
          </a:p>
          <a:p>
            <a:pPr algn="just"/>
            <a:r>
              <a:rPr lang="ru-RU" sz="2000" dirty="0"/>
              <a:t>- не разбегаясь собраться в одном месте сбора, указанного в плане эвакуации;</a:t>
            </a:r>
          </a:p>
          <a:p>
            <a:pPr algn="just"/>
            <a:r>
              <a:rPr lang="ru-RU" sz="2000" dirty="0"/>
              <a:t>- в случае отсутствия рядом сидящего </a:t>
            </a:r>
            <a:r>
              <a:rPr lang="ru-RU" sz="2000" dirty="0" err="1"/>
              <a:t>согруппника</a:t>
            </a:r>
            <a:r>
              <a:rPr lang="ru-RU" sz="2000" dirty="0"/>
              <a:t> на месте сбора, немедленно сообщите педагогу или сотруднику организации образования.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157630"/>
            <a:ext cx="7033785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ВОЗНИКНОВЕНИЕ ПОЖАРА (ВЗРЫВА)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86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руководителя:</a:t>
            </a:r>
            <a:endParaRPr lang="ru-RU" sz="2000" dirty="0"/>
          </a:p>
          <a:p>
            <a:pPr algn="just"/>
            <a:r>
              <a:rPr lang="ru-RU" sz="2000" dirty="0"/>
              <a:t>- выставить оцепление из числа постоянных сотрудников организации образования;</a:t>
            </a:r>
          </a:p>
          <a:p>
            <a:pPr algn="just"/>
            <a:r>
              <a:rPr lang="ru-RU" sz="2000" dirty="0"/>
              <a:t>- обеспечить беспрепятственный подъезд к месту обнаружения опасного или подозрительного предмета служб экстренного реагирования (подразделения полиции, службы скорой медицинской помощи, пожарные расчеты, оперативно–спасательные службы);</a:t>
            </a:r>
          </a:p>
          <a:p>
            <a:pPr algn="just"/>
            <a:r>
              <a:rPr lang="ru-RU" sz="2000" dirty="0"/>
              <a:t>- принять меры по эвакуации обучающихся и сотрудников организации образования.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112751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ОБНАРУЖЕНИЕ ПОДОЗРИТЕЛЬНОГО ПРЕДМЕТА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495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персонала (сотрудники, педагоги):</a:t>
            </a:r>
            <a:endParaRPr lang="ru-RU" sz="2000" dirty="0"/>
          </a:p>
          <a:p>
            <a:pPr algn="just"/>
            <a:r>
              <a:rPr lang="ru-RU" sz="2000" dirty="0"/>
              <a:t>- сообщить администрации организации образования (по телефону) и в здание никого не допускать (до их прибытия);</a:t>
            </a:r>
          </a:p>
          <a:p>
            <a:pPr algn="just"/>
            <a:r>
              <a:rPr lang="ru-RU" sz="2000" dirty="0"/>
              <a:t>- перевести обучающихся, воспитанников на безопасное расстояние от подозрительного предмета</a:t>
            </a:r>
            <a:r>
              <a:rPr lang="ru-RU" sz="2000" b="1" dirty="0"/>
              <a:t> </a:t>
            </a:r>
            <a:r>
              <a:rPr lang="ru-RU" sz="2000" dirty="0"/>
              <a:t>(не ближе 100 м), не приближаться, не трогать, не вскрывать и не перемещать находку;</a:t>
            </a:r>
          </a:p>
          <a:p>
            <a:pPr algn="just"/>
            <a:r>
              <a:rPr lang="ru-RU" sz="2000" dirty="0"/>
              <a:t>- лицам, обнаружившим подозрительный предмет, до прибытия сил экстренного реагирования находиться на безопасном расстоянии и быть готовым дать показания, касающиеся случившегося</a:t>
            </a:r>
            <a:r>
              <a:rPr lang="ru-RU" sz="2000" strike="sngStrike" dirty="0"/>
              <a:t>;</a:t>
            </a:r>
            <a:endParaRPr lang="ru-RU" sz="2000" dirty="0"/>
          </a:p>
          <a:p>
            <a:pPr algn="just"/>
            <a:r>
              <a:rPr lang="ru-RU" sz="2000" dirty="0"/>
              <a:t>- опросить окружающих с целью установления возможного владельца бесхозного предмета;</a:t>
            </a:r>
          </a:p>
          <a:p>
            <a:pPr algn="just"/>
            <a:r>
              <a:rPr lang="ru-RU" sz="2000" dirty="0"/>
              <a:t>- воздержаться от использования средств радиосвязи, в том числе и сотового телефона, вблизи предмета;</a:t>
            </a:r>
          </a:p>
          <a:p>
            <a:pPr algn="just"/>
            <a:r>
              <a:rPr lang="ru-RU" sz="2000" dirty="0"/>
              <a:t>- зафиксировать время и место обнаружения;</a:t>
            </a:r>
          </a:p>
          <a:p>
            <a:pPr algn="just"/>
            <a:r>
              <a:rPr lang="ru-RU" sz="2000" dirty="0"/>
              <a:t>- оказать содействие в организации эвакуации обучающихся, воспитанников с территории, прилегающей к опасной зоне;</a:t>
            </a:r>
          </a:p>
          <a:p>
            <a:pPr algn="just"/>
            <a:r>
              <a:rPr lang="ru-RU" sz="2000" dirty="0"/>
              <a:t>- при необходимости укрыться за предметами, обеспечивающими </a:t>
            </a:r>
            <a:r>
              <a:rPr lang="ru-RU" sz="2000" dirty="0" smtClean="0"/>
              <a:t>защиту, вести </a:t>
            </a:r>
            <a:r>
              <a:rPr lang="ru-RU" sz="2000" dirty="0"/>
              <a:t>наблюдение;</a:t>
            </a:r>
          </a:p>
          <a:p>
            <a:pPr algn="just"/>
            <a:r>
              <a:rPr lang="ru-RU" sz="2000" dirty="0"/>
              <a:t>- покинуть объект, при невозможности - укрыться за капитальным сооружением и на необходимом удалении.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112751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ОБНАРУЖЕНИЕ ПОДОЗРИТЕЛЬНОГО ПРЕДМЕТА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93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обучающихся:</a:t>
            </a:r>
            <a:endParaRPr lang="ru-RU" sz="2000" dirty="0"/>
          </a:p>
          <a:p>
            <a:pPr algn="just"/>
            <a:r>
              <a:rPr lang="ru-RU" sz="2000" dirty="0"/>
              <a:t>- не паниковать, во всем слушать педагогов и сотрудников организации образования;</a:t>
            </a:r>
          </a:p>
          <a:p>
            <a:pPr algn="just"/>
            <a:r>
              <a:rPr lang="ru-RU" sz="2000" dirty="0"/>
              <a:t>- не трогать, не вскрывать и не передвигать подозрительный предмет;</a:t>
            </a:r>
          </a:p>
          <a:p>
            <a:pPr algn="just"/>
            <a:r>
              <a:rPr lang="ru-RU" sz="2000" dirty="0"/>
              <a:t>- при необходимости укрыться за предметами, обеспечивающими защиту </a:t>
            </a:r>
            <a:r>
              <a:rPr lang="ru-RU" sz="2000" i="1" dirty="0"/>
              <a:t>(угол здания, колона, толстое дерево, автомашина и т. д.);</a:t>
            </a:r>
            <a:endParaRPr lang="ru-RU" sz="2000" dirty="0"/>
          </a:p>
          <a:p>
            <a:pPr algn="just"/>
            <a:r>
              <a:rPr lang="ru-RU" sz="2000" dirty="0"/>
              <a:t>- покинуть объект, при невозможности - укрыться за капитальным сооружением и на необходимом удалении.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112751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ОБНАРУЖЕНИЕ ПОДОЗРИТЕЛЬНОГО ПРЕДМЕТА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108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охраны организации образования:</a:t>
            </a:r>
            <a:endParaRPr lang="ru-RU" sz="2000" dirty="0"/>
          </a:p>
          <a:p>
            <a:pPr algn="just"/>
            <a:r>
              <a:rPr lang="ru-RU" sz="2000" dirty="0"/>
              <a:t>- не трогать, не подходить, не передвигать подозрительный предмет;</a:t>
            </a:r>
          </a:p>
          <a:p>
            <a:pPr algn="just"/>
            <a:r>
              <a:rPr lang="ru-RU" sz="2000" dirty="0"/>
              <a:t>- опросить окружающих для установления возможного владельца бесхозного предмета;</a:t>
            </a:r>
          </a:p>
          <a:p>
            <a:pPr algn="just"/>
            <a:r>
              <a:rPr lang="ru-RU" sz="2000" dirty="0"/>
              <a:t>- воздержаться от использования средств радиосвязи, в том числе и сотового телефона, вблизи данного предмета;</a:t>
            </a:r>
          </a:p>
          <a:p>
            <a:pPr algn="just"/>
            <a:r>
              <a:rPr lang="ru-RU" sz="2000" dirty="0"/>
              <a:t>- по возможности зафиксировать время и место обнаружения;</a:t>
            </a:r>
          </a:p>
          <a:p>
            <a:pPr algn="just"/>
            <a:r>
              <a:rPr lang="ru-RU" sz="2000" dirty="0"/>
              <a:t>- немедленно сообщить об обнаружении подозрительного предмета на канал «102» органов внутренних дел или единую дежурно-диспетчерскую службу «112»;|</a:t>
            </a:r>
          </a:p>
          <a:p>
            <a:pPr algn="just"/>
            <a:r>
              <a:rPr lang="ru-RU" sz="2000" dirty="0"/>
              <a:t>- быть готовым описать внешний вид подозрительного предмета, и обстоятельства его обнаружения;</a:t>
            </a:r>
          </a:p>
          <a:p>
            <a:pPr algn="just"/>
            <a:r>
              <a:rPr lang="ru-RU" sz="2000" dirty="0"/>
              <a:t>- не сообщать об угрозе взрыва никому, кроме тех, кому необходимо знать о случившемся, чтобы не создавать панику;</a:t>
            </a:r>
          </a:p>
          <a:p>
            <a:pPr algn="just"/>
            <a:r>
              <a:rPr lang="ru-RU" sz="2000" dirty="0"/>
              <a:t>- обеспечить ограничение доступа посторонних лиц к подозрительному предмету и опасной зоне;</a:t>
            </a:r>
          </a:p>
          <a:p>
            <a:pPr algn="just"/>
            <a:r>
              <a:rPr lang="ru-RU" sz="2000" dirty="0"/>
              <a:t>- обеспечить организованную эвакуацию людей с территории, прилегающей к опасной зоне;</a:t>
            </a:r>
          </a:p>
          <a:p>
            <a:pPr algn="just"/>
            <a:r>
              <a:rPr lang="ru-RU" sz="2000" dirty="0"/>
              <a:t>- при необходимости укрыться за предметами, обеспечивающими </a:t>
            </a:r>
            <a:r>
              <a:rPr lang="ru-RU" sz="2000" dirty="0" smtClean="0"/>
              <a:t>защиту, </a:t>
            </a:r>
            <a:r>
              <a:rPr lang="ru-RU" sz="2000" dirty="0"/>
              <a:t>вести наблюдение.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112751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ОБНАРУЖЕНИЕ ПОДОЗРИТЕЛЬНОГО ПРЕДМЕТА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28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Рекомендуемые зоны эвакуации и оцепления при обнаружении взрывного устройства (ВУ) или предмета, похожего на ВУ: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граната РГД-5 – 50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граната Ф-1 – 200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тротиловая шашка массой 200 г – 45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взрывное устройство – не менее 200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пивная банка 0,33 л – 60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дипломат (кейс) – 230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дорожный чемодан – 350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легковая автомашина – не менее 600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микроавтобус – 920 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- грузовая машина (фургон) – 1240 м.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112751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ОБНАРУЖЕНИЕ ПОДОЗРИТЕЛЬНОГО ПРЕДМЕТА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997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3975" y="607858"/>
            <a:ext cx="1011667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руководителя:</a:t>
            </a:r>
            <a:endParaRPr lang="ru-RU" sz="2000" dirty="0"/>
          </a:p>
          <a:p>
            <a:pPr algn="just"/>
            <a:r>
              <a:rPr lang="ru-RU" sz="2000" dirty="0"/>
              <a:t>- незамедлительное информирование правоохранительных и/или специальных государственных органов о факте и обстоятельствах вооруженного нападения;</a:t>
            </a:r>
          </a:p>
          <a:p>
            <a:pPr algn="just"/>
            <a:r>
              <a:rPr lang="ru-RU" sz="2000" dirty="0"/>
              <a:t>- организация работы по обеспечению безопасности людей на объекте </a:t>
            </a:r>
            <a:r>
              <a:rPr lang="ru-RU" sz="2000" i="1" dirty="0"/>
              <a:t>(эвакуация, блокирование внутренних барьеров, оповещение о нештатной ситуации на объекте и др.)</a:t>
            </a:r>
            <a:r>
              <a:rPr lang="ru-RU" sz="2000" dirty="0"/>
              <a:t>;</a:t>
            </a:r>
          </a:p>
          <a:p>
            <a:pPr algn="just"/>
            <a:r>
              <a:rPr lang="ru-RU" sz="2000" dirty="0"/>
              <a:t>- взаимодействие с прибывающими силами оперативного штаба по борьбе с терроризмом.</a:t>
            </a:r>
          </a:p>
          <a:p>
            <a:pPr algn="just"/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975682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ВООРУЖЕННОЕ НАПАДЕНИЕ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27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738287"/>
            <a:ext cx="101166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персонала (сотрудники, педагоги):</a:t>
            </a:r>
            <a:endParaRPr lang="ru-RU" sz="2000" dirty="0"/>
          </a:p>
          <a:p>
            <a:pPr algn="just"/>
            <a:r>
              <a:rPr lang="ru-RU" sz="2000" dirty="0"/>
              <a:t>- оцените ситуацию, продумайте четкий план, как вы будете вместе с обучающимися покидать здание;</a:t>
            </a:r>
          </a:p>
          <a:p>
            <a:pPr algn="just"/>
            <a:r>
              <a:rPr lang="ru-RU" sz="2000" dirty="0"/>
              <a:t>- при возможности безопасно эвакуироваться вместе с воспитанниками, обучающимися, покиньте здание;</a:t>
            </a:r>
          </a:p>
          <a:p>
            <a:pPr algn="just"/>
            <a:r>
              <a:rPr lang="ru-RU" sz="2000" dirty="0"/>
              <a:t>- оставьте вещи и сумки;</a:t>
            </a:r>
          </a:p>
          <a:p>
            <a:pPr algn="just"/>
            <a:r>
              <a:rPr lang="ru-RU" sz="2000" dirty="0"/>
              <a:t>- не прячьте руки, они должны быть на виду.</a:t>
            </a:r>
          </a:p>
          <a:p>
            <a:pPr algn="just"/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975682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ВООРУЖЕННОЕ НАПАДЕНИЕ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131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персонала (сотрудники, педагоги):</a:t>
            </a:r>
            <a:endParaRPr lang="ru-RU" sz="2000" dirty="0"/>
          </a:p>
          <a:p>
            <a:pPr algn="just"/>
            <a:r>
              <a:rPr lang="ru-RU" sz="2000" dirty="0"/>
              <a:t>В случае отсутствия возможности покинуть здание:</a:t>
            </a:r>
          </a:p>
          <a:p>
            <a:pPr algn="just"/>
            <a:r>
              <a:rPr lang="ru-RU" sz="2000" dirty="0"/>
              <a:t>- быстро выглянуть из кабинета, группы и направить всех обучающихся, воспитанников или сотрудников, находящихся в коридоре, в свой кабинет;</a:t>
            </a:r>
          </a:p>
          <a:p>
            <a:pPr algn="just"/>
            <a:r>
              <a:rPr lang="ru-RU" sz="2000" dirty="0"/>
              <a:t>- не впускать в кабинет, группу взрослых, которые вам не знакомы или у которых нет пропуска на посещение;</a:t>
            </a:r>
          </a:p>
          <a:p>
            <a:pPr algn="just"/>
            <a:r>
              <a:rPr lang="ru-RU" sz="2000" dirty="0"/>
              <a:t>- плотно закройте дверь, желательно на ключ;</a:t>
            </a:r>
          </a:p>
          <a:p>
            <a:pPr algn="just"/>
            <a:r>
              <a:rPr lang="ru-RU" sz="2000" dirty="0"/>
              <a:t>- закрыть окна, опустить или закрыть все жалюзи;</a:t>
            </a:r>
          </a:p>
          <a:p>
            <a:pPr algn="just"/>
            <a:r>
              <a:rPr lang="ru-RU" sz="2000" dirty="0"/>
              <a:t>- поставить обучающихся, воспитанников у стены так, чтобы злоумышленник не мог видеть их, заглядывая в дверь; </a:t>
            </a:r>
          </a:p>
          <a:p>
            <a:pPr algn="just"/>
            <a:r>
              <a:rPr lang="ru-RU" sz="2000" dirty="0"/>
              <a:t>- найти для обучающихся, воспитанников «Безопасный угол»;</a:t>
            </a:r>
          </a:p>
          <a:p>
            <a:pPr algn="just"/>
            <a:r>
              <a:rPr lang="ru-RU" sz="2000" dirty="0"/>
              <a:t>- выключить свет и мониторы компьютеров, сотовые телефоны поставить на беззвучный сигнал;</a:t>
            </a:r>
          </a:p>
          <a:p>
            <a:pPr algn="just"/>
            <a:r>
              <a:rPr lang="ru-RU" sz="2000" dirty="0"/>
              <a:t>- обеспечить тишину для обучающихся, воспитанников;</a:t>
            </a:r>
          </a:p>
          <a:p>
            <a:pPr algn="just"/>
            <a:r>
              <a:rPr lang="ru-RU" sz="2000" dirty="0"/>
              <a:t>- заполнить лист посещаемости (перечислить </a:t>
            </a:r>
            <a:r>
              <a:rPr lang="ru-RU" sz="2000" dirty="0" err="1"/>
              <a:t>обучающийхся</a:t>
            </a:r>
            <a:r>
              <a:rPr lang="ru-RU" sz="2000" dirty="0"/>
              <a:t>, которых забрали из коридоров (как указано выше), и составить список обучающихся, воспитанников, которые должны находиться в данном классе, но отсутствуют.</a:t>
            </a:r>
          </a:p>
          <a:p>
            <a:pPr algn="just"/>
            <a:r>
              <a:rPr lang="ru-RU" sz="1600" b="1" dirty="0"/>
              <a:t>Примечание: </a:t>
            </a:r>
            <a:r>
              <a:rPr lang="ru-RU" sz="1600" dirty="0"/>
              <a:t>Перед выключением света сотрудники должны найти и держать в руках свой журнал посещаемости. Это поможет обеспечить эвакуацию всех учащихся, воспитанников в случае необходимости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975682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ВООРУЖЕННОЕ НАПАДЕНИЕ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73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персонала (сотрудники, педагоги):</a:t>
            </a:r>
            <a:endParaRPr lang="ru-RU" sz="2000" dirty="0"/>
          </a:p>
          <a:p>
            <a:pPr algn="just"/>
            <a:r>
              <a:rPr lang="ru-RU" sz="2000" dirty="0"/>
              <a:t>- обучающихся находящихся в спортивном зале, необходимо перевести в раздевалку, запереть все двери, найти безопасное место и выключить свет;</a:t>
            </a:r>
            <a:endParaRPr lang="ru-RU" sz="2400" dirty="0"/>
          </a:p>
          <a:p>
            <a:pPr algn="just"/>
            <a:r>
              <a:rPr lang="ru-RU" sz="2000" dirty="0"/>
              <a:t>- обучающихся, находящихся в столовых, необходимо передислоцировать в ближайшие классы и выключить свет;</a:t>
            </a:r>
            <a:endParaRPr lang="ru-RU" sz="2400" dirty="0"/>
          </a:p>
          <a:p>
            <a:pPr algn="just"/>
            <a:r>
              <a:rPr lang="ru-RU" sz="2000" dirty="0"/>
              <a:t>- сотрудники и обучающиеся, воспитанники находящиеся вне здания организации образования,  должны добежать в ближайшее безопасное место, остановиться, упасть и не двигаться;</a:t>
            </a:r>
            <a:endParaRPr lang="ru-RU" sz="2400" dirty="0"/>
          </a:p>
          <a:p>
            <a:pPr algn="just"/>
            <a:r>
              <a:rPr lang="ru-RU" sz="2000" dirty="0"/>
              <a:t>- сотрудники и обучающиеся, которые находятся в туалетах должны закрыть кабинку и выключить свет;</a:t>
            </a:r>
            <a:endParaRPr lang="ru-RU" sz="2400" dirty="0"/>
          </a:p>
          <a:p>
            <a:pPr algn="just"/>
            <a:r>
              <a:rPr lang="ru-RU" sz="2000" dirty="0"/>
              <a:t>- все, кто находится в коридоре, должны немедленно перейти в ближайший класс и выключить свет; </a:t>
            </a:r>
            <a:endParaRPr lang="ru-RU" sz="2400" dirty="0"/>
          </a:p>
          <a:p>
            <a:pPr algn="just"/>
            <a:r>
              <a:rPr lang="ru-RU" sz="2000" dirty="0"/>
              <a:t>- медицинские работники, работники столовой, вспомогательный персонал должны оставаться в помещении, в котором они находятся, закрыть двери и выключить свет; </a:t>
            </a:r>
            <a:endParaRPr lang="ru-RU" sz="2400" dirty="0"/>
          </a:p>
          <a:p>
            <a:pPr algn="just"/>
            <a:r>
              <a:rPr lang="ru-RU" sz="2000" dirty="0"/>
              <a:t>- обучающиеся и сотрудники библиотеки должны оставаться в библиотеке. Библиотекари должны запереть двери,  найти для детей и для себя безопасное место и выключить свет. </a:t>
            </a:r>
            <a:endParaRPr lang="ru-RU" sz="2400" dirty="0"/>
          </a:p>
          <a:p>
            <a:pPr algn="just"/>
            <a:r>
              <a:rPr lang="ru-RU" b="1" dirty="0"/>
              <a:t>Примечание:</a:t>
            </a:r>
            <a:r>
              <a:rPr lang="ru-RU" dirty="0"/>
              <a:t> </a:t>
            </a:r>
            <a:r>
              <a:rPr lang="ru-RU" i="1" dirty="0"/>
              <a:t>Оставайтесь в безопасных местах до распоряжения руководителя. </a:t>
            </a:r>
            <a:endParaRPr lang="ru-RU" sz="200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975682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ВООРУЖЕННОЕ НАПАДЕНИЕ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98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9483" y="282388"/>
            <a:ext cx="9937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Настоящий алгоритм действий сотрудников, обучающихся и воспитанников организаций образования при возникновении чрезвычайных ситуаций техногенного характера(в </a:t>
            </a:r>
            <a:r>
              <a:rPr lang="ru-RU" sz="2400" dirty="0" err="1"/>
              <a:t>т.ч.пожар</a:t>
            </a:r>
            <a:r>
              <a:rPr lang="ru-RU" sz="2400" dirty="0"/>
              <a:t>), нахождение инородного предмета и угрозы совершения акта терроризма и направлен на их предупреждение и ликвидацию.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9483" y="2590712"/>
            <a:ext cx="9843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Выполнение мероприятий по предупреждению чрезвычайных ситуаций техногенного характера(в </a:t>
            </a:r>
            <a:r>
              <a:rPr lang="ru-RU" sz="2400" dirty="0" err="1"/>
              <a:t>т.ч</a:t>
            </a:r>
            <a:r>
              <a:rPr lang="ru-RU" sz="2400" dirty="0"/>
              <a:t>. пожар) возлагается на руководителей организаций образования в пределах их </a:t>
            </a:r>
            <a:r>
              <a:rPr lang="ru-RU" sz="2400" dirty="0" smtClean="0"/>
              <a:t>компетенции.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56548" y="4752756"/>
            <a:ext cx="98432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dirty="0">
                <a:solidFill>
                  <a:srgbClr val="FF0000"/>
                </a:solidFill>
                <a:latin typeface="customFont"/>
              </a:rPr>
              <a:t>Об утверждении инструкции по организации антитеррористической защиты объектов, уязвимых в террористическом отношении, Министерства образования и науки Республики Казахстан и объектов, уязвимых в террористическом отношении, осуществляющих деятельность в сфере образования и науки</a:t>
            </a:r>
          </a:p>
          <a:p>
            <a:pPr algn="just" fontAlgn="base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Приказ Министра образования и науки Республики Казахстан от 30 марта 2022 года № 117. </a:t>
            </a:r>
            <a:endParaRPr lang="ru-RU" b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56548" y="4277129"/>
            <a:ext cx="9843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FF0000"/>
                </a:solidFill>
                <a:latin typeface="customFont"/>
              </a:rPr>
              <a:t>О противодействии </a:t>
            </a:r>
            <a:r>
              <a:rPr lang="ru-RU" dirty="0" smtClean="0">
                <a:solidFill>
                  <a:srgbClr val="FF0000"/>
                </a:solidFill>
                <a:latin typeface="customFont"/>
              </a:rPr>
              <a:t>терроризму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</a:rPr>
              <a:t>Закон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Республики Казахстан от 13 июля 1999 года № 416.</a:t>
            </a:r>
            <a:endParaRPr lang="ru-RU" b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980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обучающихся:</a:t>
            </a:r>
            <a:endParaRPr lang="ru-RU" sz="2000" dirty="0"/>
          </a:p>
          <a:p>
            <a:pPr algn="just"/>
            <a:r>
              <a:rPr lang="ru-RU" sz="2000" dirty="0"/>
              <a:t>- не паниковать, во всем слушать сотрудников и педагогов школы;</a:t>
            </a:r>
          </a:p>
          <a:p>
            <a:pPr algn="just"/>
            <a:r>
              <a:rPr lang="ru-RU" sz="2000" dirty="0"/>
              <a:t>- незаметно покинуть объект, при невозможности - укрыться в безопасном месте;</a:t>
            </a:r>
          </a:p>
          <a:p>
            <a:pPr algn="just"/>
            <a:r>
              <a:rPr lang="ru-RU" sz="2000" dirty="0"/>
              <a:t>- заблокировать дверь, дождаться прибытия сотрудников правопорядка;</a:t>
            </a:r>
          </a:p>
          <a:p>
            <a:pPr algn="just"/>
            <a:r>
              <a:rPr lang="ru-RU" sz="2000" dirty="0"/>
              <a:t>- по возможности информировать любым способом правоохранительные и/или специальные государственные органы, охрану, персонал, руководство объекта о факте и обстоятельствах вооруженного нападения.</a:t>
            </a:r>
          </a:p>
          <a:p>
            <a:pPr algn="just"/>
            <a:r>
              <a:rPr lang="ru-RU" sz="2000" b="1" dirty="0"/>
              <a:t>Примечание:</a:t>
            </a:r>
            <a:r>
              <a:rPr lang="ru-RU" sz="2000" i="1" dirty="0"/>
              <a:t> Оставайтесь в безопасных местах до распоряжения руководителя или педагогов. </a:t>
            </a:r>
            <a:endParaRPr lang="ru-RU" sz="240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975682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ВООРУЖЕННОЕ НАПАДЕНИЕ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981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07858"/>
            <a:ext cx="101166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охраны организации образования:</a:t>
            </a:r>
            <a:endParaRPr lang="ru-RU" sz="2000" dirty="0"/>
          </a:p>
          <a:p>
            <a:pPr algn="just"/>
            <a:r>
              <a:rPr lang="ru-RU" sz="2000" dirty="0"/>
              <a:t>- выявить вооруженного злоумышленника; </a:t>
            </a:r>
          </a:p>
          <a:p>
            <a:pPr algn="just"/>
            <a:r>
              <a:rPr lang="ru-RU" sz="2000" dirty="0"/>
              <a:t>- по возможности блокировать его продвижение к местам массового пребывания людей на объекте;</a:t>
            </a:r>
          </a:p>
          <a:p>
            <a:pPr algn="just"/>
            <a:r>
              <a:rPr lang="ru-RU" sz="2000" dirty="0"/>
              <a:t>- информировать любым способом руководство объекта, правоохранительные и/или специальные государственные органы о факте вооруженного нападения;</a:t>
            </a:r>
          </a:p>
          <a:p>
            <a:pPr algn="just"/>
            <a:r>
              <a:rPr lang="ru-RU" sz="2000" dirty="0"/>
              <a:t>- принять меры к обеспечению безопасности людей на объекте </a:t>
            </a:r>
            <a:r>
              <a:rPr lang="ru-RU" sz="2000" i="1" dirty="0"/>
              <a:t>(эвакуация, блокирование внутренних барьеров и др.)</a:t>
            </a:r>
            <a:r>
              <a:rPr lang="ru-RU" sz="2000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51424"/>
            <a:ext cx="9975682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ВООРУЖЕННОЕ НАПАДЕНИЕ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62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0528" y="881732"/>
            <a:ext cx="101166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/>
            <a:r>
              <a:rPr lang="ru-RU" sz="2400" dirty="0"/>
              <a:t>Причинами возникновения пожара на территории организации образования могут быть: </a:t>
            </a:r>
          </a:p>
          <a:p>
            <a:pPr indent="444500"/>
            <a:r>
              <a:rPr lang="ru-RU" sz="2400" dirty="0"/>
              <a:t>- неисправность электрооборудования: </a:t>
            </a:r>
          </a:p>
          <a:p>
            <a:pPr indent="444500"/>
            <a:r>
              <a:rPr lang="ru-RU" sz="2400" dirty="0"/>
              <a:t>- несоблюдение противопожарной безопасности: </a:t>
            </a:r>
          </a:p>
          <a:p>
            <a:pPr indent="444500"/>
            <a:r>
              <a:rPr lang="ru-RU" sz="2400" dirty="0"/>
              <a:t>- авария на соседних объектах: </a:t>
            </a:r>
          </a:p>
          <a:p>
            <a:pPr indent="444500"/>
            <a:r>
              <a:rPr lang="ru-RU" sz="2400" dirty="0"/>
              <a:t>- непотушенные остатки костра; </a:t>
            </a:r>
          </a:p>
          <a:p>
            <a:pPr indent="444500"/>
            <a:r>
              <a:rPr lang="ru-RU" sz="2400" dirty="0"/>
              <a:t>- пропитанная горюче – смазочными материалами ветошь; </a:t>
            </a:r>
          </a:p>
          <a:p>
            <a:pPr indent="444500"/>
            <a:r>
              <a:rPr lang="ru-RU" sz="2400" dirty="0"/>
              <a:t>- землетрясения (вторичный факт);</a:t>
            </a:r>
          </a:p>
          <a:p>
            <a:pPr indent="444500"/>
            <a:r>
              <a:rPr lang="ru-RU" sz="2400" dirty="0"/>
              <a:t>- грозовые явления в атмосфере и др. </a:t>
            </a:r>
          </a:p>
        </p:txBody>
      </p:sp>
    </p:spTree>
    <p:extLst>
      <p:ext uri="{BB962C8B-B14F-4D97-AF65-F5344CB8AC3E}">
        <p14:creationId xmlns:p14="http://schemas.microsoft.com/office/powerpoint/2010/main" val="385305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0528" y="330402"/>
            <a:ext cx="10116671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/>
            <a:r>
              <a:rPr lang="ru-RU" sz="2000" dirty="0"/>
              <a:t>Подозрительным предметом понимаются бесхозная сумка, пакет, ящик, коробка, игрушка с торчащими проводами, издающего подозрительные звуки (щелчки, </a:t>
            </a:r>
            <a:r>
              <a:rPr lang="ru-RU" sz="2000" dirty="0" err="1"/>
              <a:t>тикание</a:t>
            </a:r>
            <a:r>
              <a:rPr lang="ru-RU" sz="2000" dirty="0"/>
              <a:t> и др.) и необычные запахи (миндаля, хлора, аммиака). </a:t>
            </a:r>
          </a:p>
          <a:p>
            <a:pPr indent="538163" algn="just"/>
            <a:r>
              <a:rPr lang="ru-RU" sz="2000" dirty="0"/>
              <a:t>Данный предмет может оказаться взрывным устройством, или начиненным отравляющими химическими веществами (ОХВ), биологическими агентами (возбудителями опасных инфекций, типа сибирской язвы, натуральной оспы, туляремии и др.) пакетом.</a:t>
            </a:r>
          </a:p>
          <a:p>
            <a:pPr indent="538163" algn="just"/>
            <a:r>
              <a:rPr lang="ru-RU" sz="2000" dirty="0"/>
              <a:t>Лицам, обнаружившим опасный или подозрительный предмет обязаны незамедлительно сообщить на канал «102» органов внутренних дел или единую дежурно-диспетчерскую службу «112» (в случае, если это воспитанник или обучающийся, то воспитателю или классному руководителю) и до прибытия сил экстренного реагирования находиться на безопасном расстоянии от предмета и быть готовым дать показания, касающиеся случившегося. В случае совершения акта терроризма руководители и сотрудники организаций образования обязаны незамедлительно информировать правоохранительные и специальные органы о совершенном акте терроризма и обеспечить эвакуацию персонала организации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12203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6057" y="854838"/>
            <a:ext cx="101166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 fontAlgn="base"/>
            <a:r>
              <a:rPr lang="ru-RU" sz="2400" dirty="0"/>
              <a:t>При организации работы по предупреждению возникновения угрозы совершения акта терроризма важно особое внимание уделять предотвращению свободного проникновения на объекты и к уязвимым участкам (участкам, оборудованию) посторонних лиц, что, исключит возможность доставки террористических средств, а также вывод из строя аппаратуры контроля, автоматики, средств связи и т.п.</a:t>
            </a:r>
          </a:p>
          <a:p>
            <a:pPr indent="538163" algn="just"/>
            <a:r>
              <a:rPr lang="ru-RU" sz="2400" dirty="0" smtClean="0"/>
              <a:t>При </a:t>
            </a:r>
            <a:r>
              <a:rPr lang="ru-RU" sz="2400" dirty="0"/>
              <a:t>вооруженном нападении на сотрудников, педагогов, обучающихся и воспитанников необходимо принять меры для самоизоляции, немедленно покинуть опасную зону, а также сообщить на канал  «102» органов внутренних дел или единую дежурно-диспетчерскую службу «112».</a:t>
            </a:r>
            <a:endParaRPr lang="ru-RU" sz="2800" dirty="0"/>
          </a:p>
          <a:p>
            <a:pPr indent="538163" algn="just"/>
            <a:r>
              <a:rPr lang="ru-RU" sz="2400" dirty="0"/>
              <a:t>Спрятавшись, дождитесь ухода террористов, и при первой возможности покиньте здание. 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9797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6739" y="222826"/>
            <a:ext cx="1011667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/>
            <a:r>
              <a:rPr lang="ru-RU" sz="2000" dirty="0"/>
              <a:t>Основными признаками возможной подготовки и осуществления террористической деятельности:</a:t>
            </a:r>
          </a:p>
          <a:p>
            <a:pPr indent="538163" algn="just"/>
            <a:r>
              <a:rPr lang="ru-RU" sz="2000" dirty="0"/>
              <a:t>- появление лиц, в поведении которых усматривается изучение обстановки в близлежащем окружении объекта возможной террористической атаки, повышенный или неадекватно мотивированный интерес к определенным аспектам в его деятельности;</a:t>
            </a:r>
          </a:p>
          <a:p>
            <a:pPr indent="538163" algn="just"/>
            <a:r>
              <a:rPr lang="ru-RU" sz="2000" dirty="0"/>
              <a:t>- неоднократное появление подозрительных лиц у выбранных объектов и проведение ими фото - и видеосъемки и т. п.;</a:t>
            </a:r>
          </a:p>
          <a:p>
            <a:pPr indent="538163" algn="just"/>
            <a:r>
              <a:rPr lang="ru-RU" sz="2000" dirty="0"/>
              <a:t>- необоснованное вступление в контакт с персоналом и сотрудниками охраны, выведывание у них режима работы, порядка доступа, обеспечения безопасности и т. д.;</a:t>
            </a:r>
          </a:p>
          <a:p>
            <a:pPr indent="538163" algn="just"/>
            <a:r>
              <a:rPr lang="ru-RU" sz="2000" dirty="0"/>
              <a:t>- проникновение в подвалы и на чердаки лиц, которые не имеют отношения к их техническому обслуживанию;</a:t>
            </a:r>
          </a:p>
          <a:p>
            <a:pPr indent="538163" algn="just"/>
            <a:r>
              <a:rPr lang="ru-RU" sz="2000" dirty="0"/>
              <a:t>- наличие у посторонних посетителей (лиц, вызывающих подозрение) документов, проверка которых охраной на входе в здание объекта не дает информации, о личности предъявителя;</a:t>
            </a:r>
          </a:p>
          <a:p>
            <a:pPr indent="538163" algn="just"/>
            <a:r>
              <a:rPr lang="ru-RU" sz="2000" dirty="0"/>
              <a:t>- сообщение администрации и персоналу объекта ложной информации;</a:t>
            </a:r>
          </a:p>
          <a:p>
            <a:pPr indent="538163" algn="just"/>
            <a:r>
              <a:rPr lang="ru-RU" sz="2000" dirty="0"/>
              <a:t>- изучение уязвимых участков и порядка доступа к ним, порядка системы пропускного режима и охраны объекта.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6500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610136"/>
            <a:ext cx="1011667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/>
              <a:t>Действия руководителя:</a:t>
            </a:r>
            <a:endParaRPr lang="ru-RU" sz="2000" dirty="0"/>
          </a:p>
          <a:p>
            <a:pPr algn="just"/>
            <a:r>
              <a:rPr lang="ru-RU" sz="2000" dirty="0"/>
              <a:t>- немедленно сообщить об этом по телефону в государственную противопожарную службу (далее - ГПС) по номеру 101 или единую дежурно-диспетчерскую службу 112; </a:t>
            </a:r>
          </a:p>
          <a:p>
            <a:pPr algn="just"/>
            <a:r>
              <a:rPr lang="ru-RU" sz="2000" dirty="0"/>
              <a:t>- принять посильные меры по спасению и эвакуации людей, тушению пожара первичными средствами пожаротушения и сохранности материальных ценностей, </a:t>
            </a:r>
          </a:p>
          <a:p>
            <a:pPr algn="just"/>
            <a:r>
              <a:rPr lang="ru-RU" sz="2000" dirty="0"/>
              <a:t>- проверить включение в работу автоматических систем противопожарной защиты (оповещения людей при пожаре); </a:t>
            </a:r>
          </a:p>
          <a:p>
            <a:pPr algn="just"/>
            <a:r>
              <a:rPr lang="ru-RU" sz="2000" dirty="0"/>
              <a:t>-  при необходимости отключить электроэнергию (за исключением систем противопожарной защиты), остановить работу систем вентиляции; </a:t>
            </a:r>
          </a:p>
          <a:p>
            <a:pPr algn="just"/>
            <a:r>
              <a:rPr lang="ru-RU" sz="2000" dirty="0"/>
              <a:t>- выполнить другие мероприятия, способствующие предотвращению развитию пожара и задымления помещений здания; </a:t>
            </a:r>
          </a:p>
          <a:p>
            <a:pPr algn="just"/>
            <a:r>
              <a:rPr lang="ru-RU" sz="2000" dirty="0"/>
              <a:t>-  осуществлять общее руководство по тушению пожара (с учетом специфических особенностей объекта) до прибытия подразделения ГПС; </a:t>
            </a:r>
          </a:p>
          <a:p>
            <a:pPr algn="just"/>
            <a:r>
              <a:rPr lang="ru-RU" sz="2000" dirty="0"/>
              <a:t>- обеспечить соблюдение требования безопасности работниками, принимающими участие в тушении пожара; </a:t>
            </a:r>
          </a:p>
          <a:p>
            <a:pPr algn="just"/>
            <a:r>
              <a:rPr lang="ru-RU" sz="2000" dirty="0"/>
              <a:t>- организовать встречу подразделений ГПС и оказать помощь в выборе кратчайшего пути для подъезда к очагу пожара и противопожарного водоснабжения;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89845" y="157630"/>
            <a:ext cx="7033785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ВОЗНИКНОВЕНИЕ ПОЖАРА (ВЗРЫВА)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76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714064"/>
            <a:ext cx="101166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</a:rPr>
              <a:t>По прибытии пожарного подразделения руководитель организации образования обязан проинформировать руководителя тушения пожара о конструктивных особенностях объекта, прилегающих строений и сооружений, количестве и пожароопасных свойствах хранимых веществ – и других сведениях, необходимых для успешной  ликвидации  пожара,  безопасности.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157630"/>
            <a:ext cx="7033785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ВОЗНИКНОВЕНИЕ ПОЖАРА (ВЗРЫВА)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080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9845" y="714064"/>
            <a:ext cx="1011667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Действия персонала (сотрудники, педагоги):</a:t>
            </a:r>
            <a:endParaRPr lang="ru-RU" sz="2000" dirty="0"/>
          </a:p>
          <a:p>
            <a:r>
              <a:rPr lang="ru-RU" sz="2000" b="1" dirty="0"/>
              <a:t>- </a:t>
            </a:r>
            <a:r>
              <a:rPr lang="ru-RU" sz="2000" dirty="0"/>
              <a:t>немедленно сообщить руководству, а также по телефону в государственную противопожарную службу (далее - ГПС) по номеру 101 или единую дежурно-диспетчерскую службу 112, назвав адрес и номер объекта, место возникновения пожара, свою фамилию и должность;</a:t>
            </a:r>
          </a:p>
          <a:p>
            <a:pPr algn="just"/>
            <a:r>
              <a:rPr lang="ru-RU" sz="2000" dirty="0"/>
              <a:t>- прекратить занятие, обесточить электрические приборы и оборудование, выключить свет и закрыть окна</a:t>
            </a:r>
          </a:p>
          <a:p>
            <a:r>
              <a:rPr lang="ru-RU" sz="2000" dirty="0"/>
              <a:t>-в случае сильного задымления выдать обучающимся имеющиеся в кабинете средства защиты; </a:t>
            </a:r>
          </a:p>
          <a:p>
            <a:r>
              <a:rPr lang="ru-RU" sz="2000" dirty="0"/>
              <a:t>- соблюдая выдержку и спокойствие, не допуская паники, вывести учащихся на первый этаж и далее к основному или запасному выходам из школы согласно утвержденному плану эвакуации при пожаре;</a:t>
            </a:r>
          </a:p>
          <a:p>
            <a:r>
              <a:rPr lang="ru-RU" sz="2000" dirty="0"/>
              <a:t>- оказать первую помощь пострадавшим по мере возможности;</a:t>
            </a:r>
          </a:p>
          <a:p>
            <a:r>
              <a:rPr lang="ru-RU" sz="2000" dirty="0"/>
              <a:t>- организовать встречу пожарных и спасателей, показать им места подъезда к школе, размещение люков пожарных гидрантов, план эвакуации и место возгорания на плане;</a:t>
            </a:r>
          </a:p>
          <a:p>
            <a:r>
              <a:rPr lang="ru-RU" sz="2000" dirty="0"/>
              <a:t>- осуществить перекличку обучающихся, о ее результатах доложить руководителю организации образования и информировать родителей;</a:t>
            </a:r>
          </a:p>
          <a:p>
            <a:r>
              <a:rPr lang="ru-RU" sz="2000" dirty="0"/>
              <a:t>- одевают воспитанников и выводят из групп, проводят перекличку.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89845" y="157630"/>
            <a:ext cx="7033785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ВОЗНИКНОВЕНИЕ ПОЖАРА (ВЗРЫВА)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99030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2159</Words>
  <Application>Microsoft Office PowerPoint</Application>
  <PresentationFormat>Широкоэкранный</PresentationFormat>
  <Paragraphs>151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customFont</vt:lpstr>
      <vt:lpstr>Times New Roman</vt:lpstr>
      <vt:lpstr>Wingdings 3</vt:lpstr>
      <vt:lpstr>Легкий дым</vt:lpstr>
      <vt:lpstr>АЛГОРИТМ ДЕЙСТВИЙ ПРИ ЧС сотрудников, обучающихся и воспитанников организаций  образования(пожар, нахождение взрывоопасных предметов, нападение вооружённых лиц)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ДЕЙСТВИЙ ПРИ ЧС сотрудников, обучающихся и воспитанников организаций  образования(пожар, нахождение взрывоопасных предметов, нападение вооружённых лиц)</dc:title>
  <dc:creator>RePack by Diakov</dc:creator>
  <cp:lastModifiedBy>RePack by Diakov</cp:lastModifiedBy>
  <cp:revision>4</cp:revision>
  <dcterms:created xsi:type="dcterms:W3CDTF">2022-10-03T07:26:08Z</dcterms:created>
  <dcterms:modified xsi:type="dcterms:W3CDTF">2022-10-03T07:58:32Z</dcterms:modified>
</cp:coreProperties>
</file>