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5" r:id="rId11"/>
    <p:sldId id="264" r:id="rId12"/>
    <p:sldId id="266" r:id="rId13"/>
    <p:sldId id="269" r:id="rId14"/>
    <p:sldId id="272" r:id="rId15"/>
    <p:sldId id="276" r:id="rId16"/>
    <p:sldId id="275" r:id="rId17"/>
    <p:sldId id="273" r:id="rId18"/>
    <p:sldId id="274" r:id="rId19"/>
    <p:sldId id="277" r:id="rId20"/>
    <p:sldId id="278" r:id="rId21"/>
    <p:sldId id="279" r:id="rId22"/>
    <p:sldId id="284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5266" autoAdjust="0"/>
  </p:normalViewPr>
  <p:slideViewPr>
    <p:cSldViewPr>
      <p:cViewPr>
        <p:scale>
          <a:sx n="86" d="100"/>
          <a:sy n="86" d="100"/>
        </p:scale>
        <p:origin x="-168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A933-DE17-4E81-93C4-C6E7CF9881F2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C4FB1-E2F9-456C-920F-82F25B1E3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4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5DA2-0805-42F2-8247-0EEDE466C4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7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5DA2-0805-42F2-8247-0EEDE466C4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-101881" y="332656"/>
            <a:ext cx="2026494" cy="14401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Группа 2"/>
          <p:cNvGrpSpPr/>
          <p:nvPr/>
        </p:nvGrpSpPr>
        <p:grpSpPr>
          <a:xfrm>
            <a:off x="179512" y="4653136"/>
            <a:ext cx="3374457" cy="1991743"/>
            <a:chOff x="0" y="4866257"/>
            <a:chExt cx="3374457" cy="1991743"/>
          </a:xfrm>
        </p:grpSpPr>
        <p:pic>
          <p:nvPicPr>
            <p:cNvPr id="4" name="Picture 2" descr="Picture 2"/>
            <p:cNvPicPr>
              <a:picLocks noChangeAspect="1"/>
            </p:cNvPicPr>
            <p:nvPr/>
          </p:nvPicPr>
          <p:blipFill rotWithShape="1">
            <a:blip r:embed="rId3"/>
            <a:srcRect l="74024" t="35190" r="1367"/>
            <a:stretch/>
          </p:blipFill>
          <p:spPr>
            <a:xfrm>
              <a:off x="0" y="4866257"/>
              <a:ext cx="860235" cy="199174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48072" y="5400463"/>
              <a:ext cx="2726385" cy="9233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>
                  <a:solidFill>
                    <a:srgbClr val="0070C0"/>
                  </a:solidFill>
                </a:defRPr>
              </a:pPr>
              <a:r>
                <a:rPr lang="kk-KZ" b="1" dirty="0">
                  <a:latin typeface="Times New Roman" pitchFamily="18" charset="0"/>
                  <a:cs typeface="Times New Roman" pitchFamily="18" charset="0"/>
                </a:rPr>
                <a:t>Әлеуметтік-психологиялық  </a:t>
              </a:r>
              <a:endParaRPr lang="kk-KZ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>
                  <a:solidFill>
                    <a:srgbClr val="0070C0"/>
                  </a:solidFill>
                </a:defRPr>
              </a:pPr>
              <a:r>
                <a:rPr lang="kk-KZ" b="1" dirty="0" smtClean="0">
                  <a:latin typeface="Times New Roman" pitchFamily="18" charset="0"/>
                  <a:cs typeface="Times New Roman" pitchFamily="18" charset="0"/>
                </a:rPr>
                <a:t>сүйемелдеу </a:t>
              </a:r>
              <a:r>
                <a:rPr lang="kk-KZ" b="1" dirty="0">
                  <a:latin typeface="Times New Roman" pitchFamily="18" charset="0"/>
                  <a:cs typeface="Times New Roman" pitchFamily="18" charset="0"/>
                </a:rPr>
                <a:t>зертханасы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367136" y="404664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Қарағанды облысы білім басқармасы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Аймақтық ғылыми-практикалық қосымша білім беру орталығы </a:t>
            </a:r>
          </a:p>
          <a:p>
            <a:pPr algn="ctr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«Сарыарқа дарыны»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6559" y="2054770"/>
            <a:ext cx="7560840" cy="2123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процесіндегі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педагогтың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рөлі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5187342"/>
            <a:ext cx="295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/>
              <a:t>«Сарыарқа дарыны» АҒПО </a:t>
            </a:r>
          </a:p>
          <a:p>
            <a:pPr algn="ctr"/>
            <a:r>
              <a:rPr lang="kk-KZ" dirty="0" smtClean="0"/>
              <a:t>әдіскер </a:t>
            </a:r>
          </a:p>
          <a:p>
            <a:pPr algn="ctr"/>
            <a:r>
              <a:rPr lang="kk-KZ" dirty="0" smtClean="0"/>
              <a:t>Манарбек Айым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2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91103"/>
              </p:ext>
            </p:extLst>
          </p:nvPr>
        </p:nvGraphicFramePr>
        <p:xfrm>
          <a:off x="395536" y="1412776"/>
          <a:ext cx="8229600" cy="37444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128099"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ның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тегі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аты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әкесінің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аты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болған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жағдайда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Туған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жылы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Ұлты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Ата-анасының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аты-жөні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болған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жағдайда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Білімі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орны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Мекен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жайы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b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телефоны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тік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мәртебесі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құра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мы</a:t>
                      </a:r>
                      <a:b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</a:tr>
              <a:tr h="61631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b="0" i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7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7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0" marR="46130" marT="27678" marB="27678"/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570" marR="88570" marT="44285" marB="44285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34893" y="286028"/>
            <a:ext cx="39527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оқушылар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мәлімет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5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82547"/>
              </p:ext>
            </p:extLst>
          </p:nvPr>
        </p:nvGraphicFramePr>
        <p:xfrm>
          <a:off x="251520" y="412461"/>
          <a:ext cx="8712969" cy="6294199"/>
        </p:xfrm>
        <a:graphic>
          <a:graphicData uri="http://schemas.openxmlformats.org/drawingml/2006/table">
            <a:tbl>
              <a:tblPr/>
              <a:tblGrid>
                <a:gridCol w="440049"/>
                <a:gridCol w="6864763"/>
                <a:gridCol w="616069"/>
                <a:gridCol w="792088"/>
              </a:tblGrid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санаттар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саны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4"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4"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түрі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Толық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Толық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емес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Анасы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Әкесі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қамтамасыз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етілген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32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Жетім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ата-анасының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қамқорлығынсыз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қалған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45"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Мүгедек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мүмкіндіктері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Азаматтығы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алушылар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0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Басқа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мемлекеттің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азаматы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болып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табылатын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алушылар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Кәмелетке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толмағандар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бөлімде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есепте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тұрғандар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0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Мектепішілік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есебінде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тұрғандар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Ата-аналарының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білімі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90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жоғары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білімнен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кейінгі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fontAlgn="base"/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Техникалық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кәсіптік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17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Орта</a:t>
                      </a: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05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042" marR="14042" marT="8425" marB="8425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960" marR="26960" marT="13480" marB="13480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7744" y="89296"/>
            <a:ext cx="3377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5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77" y="1124743"/>
            <a:ext cx="9121954" cy="496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51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АСППМ бағдарламасындағы әлеуметтік төлқұжат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596336" y="980728"/>
            <a:ext cx="792088" cy="151216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0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4" y="188640"/>
            <a:ext cx="8073166" cy="44644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углом 3"/>
          <p:cNvSpPr/>
          <p:nvPr/>
        </p:nvSpPr>
        <p:spPr>
          <a:xfrm rot="5400000">
            <a:off x="8262966" y="3351023"/>
            <a:ext cx="720080" cy="50405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80" y="4023696"/>
            <a:ext cx="5124200" cy="266783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7415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344816" cy="194421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8641"/>
            <a:ext cx="7572375" cy="24081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углом 3"/>
          <p:cNvSpPr/>
          <p:nvPr/>
        </p:nvSpPr>
        <p:spPr>
          <a:xfrm rot="5400000">
            <a:off x="7560332" y="1520788"/>
            <a:ext cx="720080" cy="504056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8909"/>
            <a:ext cx="7488832" cy="2160240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5077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983" y="1052736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Ата-аналарының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қамқорлығынсыз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бала (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(ААҚҚ)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шектелу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айырылуына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хабарсыз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кеткен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танылуына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жариялануына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әрекетке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қаб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шектелген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танылуына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бостандығынан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айыру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орындарында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жазасын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өтеу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мүдделер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жалтаруына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тартуына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қамқоршылығы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болмаған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көзделген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мүдделерінің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қорғалуын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мұқтаж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екеуінің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қамқорлығынан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33050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Жетім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 (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екеуі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жалғыз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әкесі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бала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6" y="5968444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қаңтардағы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№ 16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6" y="476672"/>
            <a:ext cx="232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Жетім немесе ААҚҚ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7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Қорғаншылық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таныған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мүдделерін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Қамқоршылық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төрттен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сегіз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құмар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ойындарға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спирттік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ішімдіктерге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ртк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салдарынан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шектеген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мүдделерін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Қорғаншы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қамқоршы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қорғаншылық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функцияларды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тәртіппен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тағайындалған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Қамқорлық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\Патронат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қамқорлығынсыз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қорғаншылық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қамқоршылық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функцияларды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патронаттық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асырап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туыстарының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міндеттеріне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теңестірілетін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туындайтын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қонақтайтын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үлгідегі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ата-аналарының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қамқорлығынсыз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кезеңдерде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каникулдар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502" y="6172179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ерлі-зайыптылық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желтоқсандағы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№ 518-І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Кодексі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7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1139"/>
            <a:ext cx="3028950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90" y="531141"/>
            <a:ext cx="2524125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8" y="1988840"/>
            <a:ext cx="5139531" cy="265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3429000"/>
            <a:ext cx="57292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77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64" y="563578"/>
            <a:ext cx="5547717" cy="3456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983" y="4211699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өпбалалы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төрт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кәмелеттік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толғаннан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бітіретін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жиырма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толғанға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орта,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күндізгі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нысаны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502" y="6172179"/>
            <a:ext cx="8208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Неке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ерлі-зайыптылық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желтоқсандағы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№ 518-І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Кодексі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7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660510" cy="36004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917" y="3728732"/>
            <a:ext cx="8145531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Ж</a:t>
            </a:r>
            <a:r>
              <a:rPr lang="ru-RU" dirty="0" smtClean="0">
                <a:solidFill>
                  <a:srgbClr val="0070C0"/>
                </a:solidFill>
              </a:rPr>
              <a:t>ан </a:t>
            </a:r>
            <a:r>
              <a:rPr lang="ru-RU" dirty="0" err="1">
                <a:solidFill>
                  <a:srgbClr val="0070C0"/>
                </a:solidFill>
              </a:rPr>
              <a:t>басына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шаққандағы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орташа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табыс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табысының</a:t>
            </a:r>
            <a:r>
              <a:rPr lang="ru-RU" dirty="0"/>
              <a:t> </a:t>
            </a:r>
            <a:r>
              <a:rPr lang="ru-RU" dirty="0" err="1"/>
              <a:t>айына</a:t>
            </a:r>
            <a:r>
              <a:rPr lang="ru-RU" dirty="0"/>
              <a:t> </a:t>
            </a: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мүшесіне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үлесі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0982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391597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Әлеуметтік-психологиялық-педагогикалық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мамандарының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міндеті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ешқандай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кедергісіз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бейімделе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орта.құру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67582" y="1489656"/>
            <a:ext cx="8758715" cy="120032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Әлеуметтену-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құндылықтарды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мәдени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нормалар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үлгілерін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беруі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игеруінің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рөлдерді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игерудің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149955" y="3068960"/>
            <a:ext cx="8784975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жеткіліксіздік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дезадаптация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өзіне-өзі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қозғалу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бағдарлау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ерекшелік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әрекеттерін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мінез-құлқын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қабілеттерінің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шектелуі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4666" y="4509120"/>
            <a:ext cx="8750264" cy="1015663"/>
          </a:xfrm>
          <a:prstGeom prst="rect">
            <a:avLst/>
          </a:prstGeom>
          <a:ln>
            <a:solidFill>
              <a:srgbClr val="027F8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өмірі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b="1" dirty="0" smtClean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жасқа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асыруды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қамтитын</a:t>
            </a:r>
            <a:r>
              <a:rPr lang="ru-RU" sz="2000" b="1" dirty="0" smtClean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біртіндеп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қабілеттер</a:t>
            </a:r>
            <a:r>
              <a:rPr lang="ru-RU" sz="2000" b="1" dirty="0" smtClean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дағдыларды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27F8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тәуелсіздікті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қалыптастыратын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күнделікті</a:t>
            </a:r>
            <a:r>
              <a:rPr lang="ru-RU" sz="2000" b="1" dirty="0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27F8C"/>
                </a:solidFill>
                <a:latin typeface="Times New Roman" pitchFamily="18" charset="0"/>
                <a:cs typeface="Times New Roman" pitchFamily="18" charset="0"/>
              </a:rPr>
              <a:t>іс-әрекет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165304"/>
            <a:ext cx="8406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Қазақстан</a:t>
            </a:r>
            <a:r>
              <a:rPr lang="ru-RU" sz="1600" dirty="0"/>
              <a:t> </a:t>
            </a:r>
            <a:r>
              <a:rPr lang="ru-RU" sz="1600" dirty="0" err="1" smtClean="0"/>
              <a:t>Республикасы</a:t>
            </a:r>
            <a:r>
              <a:rPr lang="ru-RU" sz="1600" dirty="0" smtClean="0"/>
              <a:t> </a:t>
            </a:r>
            <a:r>
              <a:rPr lang="ru-RU" sz="1600" dirty="0" err="1" smtClean="0"/>
              <a:t>Үкіметінің</a:t>
            </a:r>
            <a:r>
              <a:rPr lang="ru-RU" sz="1600" dirty="0" smtClean="0"/>
              <a:t> 2008 </a:t>
            </a:r>
            <a:r>
              <a:rPr lang="ru-RU" sz="1600" dirty="0" err="1"/>
              <a:t>жылғы</a:t>
            </a:r>
            <a:r>
              <a:rPr lang="ru-RU" sz="1600" dirty="0"/>
              <a:t> 25 </a:t>
            </a:r>
            <a:r>
              <a:rPr lang="ru-RU" sz="1600" dirty="0" err="1" smtClean="0"/>
              <a:t>қаңтардағы</a:t>
            </a:r>
            <a:r>
              <a:rPr lang="ru-RU" sz="1600" dirty="0" smtClean="0"/>
              <a:t> № </a:t>
            </a:r>
            <a:r>
              <a:rPr lang="ru-RU" sz="1600" dirty="0"/>
              <a:t>64 </a:t>
            </a:r>
            <a:r>
              <a:rPr lang="ru-RU" sz="1600" dirty="0" err="1" smtClean="0"/>
              <a:t>қаулысы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676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+mj-lt"/>
              <a:buAutoNum type="arabicParenR"/>
            </a:pP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/>
              <a:t>атаулы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құқығы</a:t>
            </a:r>
            <a:r>
              <a:rPr lang="ru-RU" dirty="0"/>
              <a:t> бар </a:t>
            </a:r>
            <a:r>
              <a:rPr lang="ru-RU" dirty="0" err="1"/>
              <a:t>отбасылардан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балаларға</a:t>
            </a:r>
            <a:r>
              <a:rPr lang="ru-RU" dirty="0"/>
              <a:t>;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/>
              <a:t>атаулы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алмайтын</a:t>
            </a:r>
            <a:r>
              <a:rPr lang="ru-RU" dirty="0"/>
              <a:t>, </a:t>
            </a:r>
            <a:r>
              <a:rPr lang="ru-RU" dirty="0" err="1"/>
              <a:t>жан</a:t>
            </a:r>
            <a:r>
              <a:rPr lang="ru-RU" dirty="0"/>
              <a:t>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шаққандағы</a:t>
            </a:r>
            <a:r>
              <a:rPr lang="ru-RU" dirty="0"/>
              <a:t> </a:t>
            </a:r>
            <a:r>
              <a:rPr lang="ru-RU" dirty="0" err="1"/>
              <a:t>табысы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төменгі</a:t>
            </a:r>
            <a:r>
              <a:rPr lang="ru-RU" dirty="0"/>
              <a:t> </a:t>
            </a:r>
            <a:r>
              <a:rPr lang="ru-RU" dirty="0" err="1"/>
              <a:t>күнкөріс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шамасынан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отбасылардан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балаларға</a:t>
            </a:r>
            <a:r>
              <a:rPr lang="ru-RU" dirty="0"/>
              <a:t>;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ru-RU" dirty="0" err="1" smtClean="0"/>
              <a:t>жетім</a:t>
            </a:r>
            <a:r>
              <a:rPr lang="ru-RU" dirty="0" smtClean="0"/>
              <a:t> </a:t>
            </a:r>
            <a:r>
              <a:rPr lang="ru-RU" dirty="0" err="1"/>
              <a:t>балаларға</a:t>
            </a:r>
            <a:r>
              <a:rPr lang="ru-RU" dirty="0"/>
              <a:t>, </a:t>
            </a:r>
            <a:r>
              <a:rPr lang="ru-RU" dirty="0" err="1"/>
              <a:t>ата-анасының</a:t>
            </a:r>
            <a:r>
              <a:rPr lang="ru-RU" dirty="0"/>
              <a:t> </a:t>
            </a:r>
            <a:r>
              <a:rPr lang="ru-RU" dirty="0" err="1"/>
              <a:t>қамқорлығынсыз</a:t>
            </a:r>
            <a:r>
              <a:rPr lang="ru-RU" dirty="0"/>
              <a:t> </a:t>
            </a:r>
            <a:r>
              <a:rPr lang="ru-RU" dirty="0" err="1"/>
              <a:t>қалып</a:t>
            </a:r>
            <a:r>
              <a:rPr lang="ru-RU" dirty="0"/>
              <a:t>, </a:t>
            </a:r>
            <a:r>
              <a:rPr lang="ru-RU" dirty="0" err="1"/>
              <a:t>отбасыларда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балаларға</a:t>
            </a:r>
            <a:r>
              <a:rPr lang="ru-RU" dirty="0"/>
              <a:t>;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ru-RU" dirty="0" err="1" smtClean="0"/>
              <a:t>төтенше</a:t>
            </a:r>
            <a:r>
              <a:rPr lang="ru-RU" dirty="0" smtClean="0"/>
              <a:t> </a:t>
            </a:r>
            <a:r>
              <a:rPr lang="ru-RU" dirty="0" err="1"/>
              <a:t>жағдайлардың</a:t>
            </a:r>
            <a:r>
              <a:rPr lang="ru-RU" dirty="0"/>
              <a:t> </a:t>
            </a:r>
            <a:r>
              <a:rPr lang="ru-RU" dirty="0" err="1"/>
              <a:t>салдарынан</a:t>
            </a:r>
            <a:r>
              <a:rPr lang="ru-RU" dirty="0"/>
              <a:t> </a:t>
            </a:r>
            <a:r>
              <a:rPr lang="ru-RU" dirty="0" err="1"/>
              <a:t>шұғыл</a:t>
            </a:r>
            <a:r>
              <a:rPr lang="ru-RU" dirty="0"/>
              <a:t> </a:t>
            </a:r>
            <a:r>
              <a:rPr lang="ru-RU" dirty="0" err="1"/>
              <a:t>жәрдемді</a:t>
            </a:r>
            <a:r>
              <a:rPr lang="ru-RU" dirty="0"/>
              <a:t> </a:t>
            </a:r>
            <a:r>
              <a:rPr lang="ru-RU" dirty="0" err="1"/>
              <a:t>талап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отбасылардан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балаларға</a:t>
            </a:r>
            <a:r>
              <a:rPr lang="ru-RU" dirty="0"/>
              <a:t>;</a:t>
            </a:r>
          </a:p>
          <a:p>
            <a:pPr marL="342900" indent="-342900" algn="just" fontAlgn="base">
              <a:buFont typeface="+mj-lt"/>
              <a:buAutoNum type="arabicParenR"/>
            </a:pP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/>
              <a:t>беру </a:t>
            </a:r>
            <a:r>
              <a:rPr lang="ru-RU" dirty="0" err="1"/>
              <a:t>ұйымының</a:t>
            </a:r>
            <a:r>
              <a:rPr lang="ru-RU" dirty="0"/>
              <a:t> </a:t>
            </a:r>
            <a:r>
              <a:rPr lang="ru-RU" dirty="0" err="1"/>
              <a:t>алқалы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органы </a:t>
            </a:r>
            <a:r>
              <a:rPr lang="ru-RU" dirty="0" err="1"/>
              <a:t>айқындайтын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алушылар</a:t>
            </a:r>
            <a:r>
              <a:rPr lang="ru-RU" dirty="0"/>
              <a:t> мен </a:t>
            </a:r>
            <a:r>
              <a:rPr lang="ru-RU" dirty="0" err="1"/>
              <a:t>тәрбиеленушілердің</a:t>
            </a:r>
            <a:r>
              <a:rPr lang="ru-RU" dirty="0"/>
              <a:t> </a:t>
            </a:r>
            <a:r>
              <a:rPr lang="ru-RU" dirty="0" err="1"/>
              <a:t>өзге</a:t>
            </a:r>
            <a:r>
              <a:rPr lang="ru-RU" dirty="0"/>
              <a:t> де </a:t>
            </a:r>
            <a:r>
              <a:rPr lang="ru-RU" dirty="0" err="1"/>
              <a:t>санаттарына</a:t>
            </a:r>
            <a:r>
              <a:rPr lang="ru-RU" dirty="0"/>
              <a:t> (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–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алушылар</a:t>
            </a:r>
            <a:r>
              <a:rPr lang="ru-RU" dirty="0"/>
              <a:t> мен </a:t>
            </a:r>
            <a:r>
              <a:rPr lang="ru-RU" dirty="0" err="1"/>
              <a:t>тәрбиеленушілер</a:t>
            </a:r>
            <a:r>
              <a:rPr lang="ru-RU" dirty="0"/>
              <a:t>) </a:t>
            </a:r>
            <a:r>
              <a:rPr lang="ru-RU" dirty="0" err="1"/>
              <a:t>қаржылай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материалдық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 </a:t>
            </a:r>
            <a:r>
              <a:rPr lang="ru-RU" dirty="0" err="1"/>
              <a:t>бөлінетін</a:t>
            </a:r>
            <a:r>
              <a:rPr lang="ru-RU" dirty="0"/>
              <a:t> </a:t>
            </a:r>
            <a:r>
              <a:rPr lang="ru-RU" dirty="0" err="1"/>
              <a:t>қаражатты</a:t>
            </a:r>
            <a:r>
              <a:rPr lang="ru-RU" dirty="0"/>
              <a:t> </a:t>
            </a:r>
            <a:r>
              <a:rPr lang="ru-RU" dirty="0" err="1"/>
              <a:t>қалыптастыру</a:t>
            </a:r>
            <a:r>
              <a:rPr lang="ru-RU" dirty="0"/>
              <a:t>, </a:t>
            </a:r>
            <a:r>
              <a:rPr lang="ru-RU" dirty="0" err="1"/>
              <a:t>жұмсау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 мен </a:t>
            </a:r>
            <a:r>
              <a:rPr lang="ru-RU" dirty="0" err="1"/>
              <a:t>есепке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тәртібін</a:t>
            </a:r>
            <a:r>
              <a:rPr lang="ru-RU" dirty="0"/>
              <a:t> </a:t>
            </a:r>
            <a:r>
              <a:rPr lang="ru-RU" dirty="0" err="1"/>
              <a:t>айқындайды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  </a:t>
            </a:r>
          </a:p>
          <a:p>
            <a:pPr algn="just" fontAlgn="base"/>
            <a:r>
              <a:rPr lang="ru-RU" dirty="0" err="1" smtClean="0"/>
              <a:t>Қамқоршылық</a:t>
            </a:r>
            <a:r>
              <a:rPr lang="ru-RU" dirty="0" smtClean="0"/>
              <a:t>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ұйымының</a:t>
            </a:r>
            <a:r>
              <a:rPr lang="ru-RU" dirty="0"/>
              <a:t> </a:t>
            </a:r>
            <a:r>
              <a:rPr lang="ru-RU" dirty="0" err="1"/>
              <a:t>алқалы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органы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636657"/>
            <a:ext cx="3134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dirty="0" smtClean="0"/>
              <a:t>Жалпы оқу қорынан көмек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3853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</a:rPr>
              <a:t>М</a:t>
            </a:r>
            <a:r>
              <a:rPr lang="ru-RU" dirty="0" err="1" smtClean="0">
                <a:solidFill>
                  <a:srgbClr val="0070C0"/>
                </a:solidFill>
              </a:rPr>
              <a:t>емлекеттік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атаулы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әлеуметтік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көмек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бұдан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әрі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атаулы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әлеуметтік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көмек</a:t>
            </a:r>
            <a:r>
              <a:rPr lang="ru-RU" dirty="0">
                <a:solidFill>
                  <a:srgbClr val="0070C0"/>
                </a:solidFill>
              </a:rPr>
              <a:t>) </a:t>
            </a:r>
            <a:r>
              <a:rPr lang="ru-RU" dirty="0"/>
              <a:t>– </a:t>
            </a:r>
            <a:r>
              <a:rPr lang="ru-RU" dirty="0" err="1"/>
              <a:t>жан</a:t>
            </a:r>
            <a:r>
              <a:rPr lang="ru-RU" dirty="0"/>
              <a:t>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шаққандағы</a:t>
            </a:r>
            <a:r>
              <a:rPr lang="ru-RU" dirty="0"/>
              <a:t> </a:t>
            </a:r>
            <a:r>
              <a:rPr lang="ru-RU" dirty="0" err="1"/>
              <a:t>орташа</a:t>
            </a:r>
            <a:r>
              <a:rPr lang="ru-RU" dirty="0"/>
              <a:t> </a:t>
            </a:r>
            <a:r>
              <a:rPr lang="ru-RU" dirty="0" err="1"/>
              <a:t>айлық</a:t>
            </a:r>
            <a:r>
              <a:rPr lang="ru-RU" dirty="0"/>
              <a:t> </a:t>
            </a:r>
            <a:r>
              <a:rPr lang="ru-RU" dirty="0" err="1"/>
              <a:t>табысы</a:t>
            </a:r>
            <a:r>
              <a:rPr lang="ru-RU" dirty="0"/>
              <a:t> </a:t>
            </a:r>
            <a:r>
              <a:rPr lang="ru-RU" dirty="0" err="1"/>
              <a:t>облыстарда</a:t>
            </a:r>
            <a:r>
              <a:rPr lang="ru-RU" dirty="0"/>
              <a:t>, </a:t>
            </a:r>
            <a:r>
              <a:rPr lang="ru-RU" dirty="0" err="1"/>
              <a:t>республикалық</a:t>
            </a:r>
            <a:r>
              <a:rPr lang="ru-RU" dirty="0"/>
              <a:t> </a:t>
            </a:r>
            <a:r>
              <a:rPr lang="ru-RU" dirty="0" err="1"/>
              <a:t>маңызы</a:t>
            </a:r>
            <a:r>
              <a:rPr lang="ru-RU" dirty="0"/>
              <a:t> бар </a:t>
            </a:r>
            <a:r>
              <a:rPr lang="ru-RU" dirty="0" err="1"/>
              <a:t>қалаларда</a:t>
            </a:r>
            <a:r>
              <a:rPr lang="ru-RU" dirty="0"/>
              <a:t>, </a:t>
            </a:r>
            <a:r>
              <a:rPr lang="ru-RU" dirty="0" err="1"/>
              <a:t>астанада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кедейлік</a:t>
            </a:r>
            <a:r>
              <a:rPr lang="ru-RU" dirty="0"/>
              <a:t> </a:t>
            </a:r>
            <a:r>
              <a:rPr lang="ru-RU" dirty="0" err="1"/>
              <a:t>шегінен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адамдарға</a:t>
            </a:r>
            <a:r>
              <a:rPr lang="ru-RU" dirty="0"/>
              <a:t> (</a:t>
            </a:r>
            <a:r>
              <a:rPr lang="ru-RU" dirty="0" err="1"/>
              <a:t>отбасыларға</a:t>
            </a:r>
            <a:r>
              <a:rPr lang="ru-RU" dirty="0"/>
              <a:t>)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 smtClean="0"/>
              <a:t>;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Жан </a:t>
            </a:r>
            <a:r>
              <a:rPr lang="ru-RU" dirty="0" err="1">
                <a:solidFill>
                  <a:srgbClr val="0070C0"/>
                </a:solidFill>
              </a:rPr>
              <a:t>басына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шаққандағы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орташа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табыс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табысының</a:t>
            </a:r>
            <a:r>
              <a:rPr lang="ru-RU" dirty="0"/>
              <a:t> </a:t>
            </a:r>
            <a:r>
              <a:rPr lang="ru-RU" dirty="0" err="1"/>
              <a:t>айына</a:t>
            </a:r>
            <a:r>
              <a:rPr lang="ru-RU" dirty="0"/>
              <a:t> </a:t>
            </a: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мүшесіне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үлесі</a:t>
            </a:r>
            <a:r>
              <a:rPr lang="ru-RU" dirty="0"/>
              <a:t>;</a:t>
            </a:r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284984"/>
            <a:ext cx="4752528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FF0000"/>
                </a:solidFill>
              </a:rPr>
              <a:t> </a:t>
            </a:r>
            <a:r>
              <a:rPr lang="kk-KZ" sz="2400" dirty="0" smtClean="0">
                <a:solidFill>
                  <a:schemeClr val="tx1"/>
                </a:solidFill>
              </a:rPr>
              <a:t>Ең </a:t>
            </a:r>
            <a:r>
              <a:rPr lang="kk-KZ" sz="2400" dirty="0">
                <a:solidFill>
                  <a:schemeClr val="tx1"/>
                </a:solidFill>
              </a:rPr>
              <a:t>төменгі күнкөріс деңгейі </a:t>
            </a:r>
            <a:r>
              <a:rPr lang="kk-KZ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40 567тг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25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4172" y="3284984"/>
            <a:ext cx="8280316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endParaRPr lang="ru-RU" dirty="0"/>
          </a:p>
          <a:p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endParaRPr lang="ru-RU" dirty="0"/>
          </a:p>
          <a:p>
            <a:r>
              <a:rPr lang="ru-RU" dirty="0"/>
              <a:t>2020 </a:t>
            </a:r>
            <a:r>
              <a:rPr lang="ru-RU" dirty="0" err="1"/>
              <a:t>жылғы</a:t>
            </a:r>
            <a:r>
              <a:rPr lang="ru-RU" dirty="0"/>
              <a:t> 24 </a:t>
            </a:r>
            <a:r>
              <a:rPr lang="ru-RU" dirty="0" err="1"/>
              <a:t>сәуірдегі</a:t>
            </a:r>
            <a:endParaRPr lang="ru-RU" dirty="0"/>
          </a:p>
          <a:p>
            <a:r>
              <a:rPr lang="ru-RU" dirty="0"/>
              <a:t>№ 158 </a:t>
            </a:r>
            <a:r>
              <a:rPr lang="ru-RU" dirty="0" err="1"/>
              <a:t>бұйрығына</a:t>
            </a:r>
            <a:endParaRPr lang="ru-RU" dirty="0"/>
          </a:p>
          <a:p>
            <a:r>
              <a:rPr lang="ru-RU" dirty="0"/>
              <a:t>11-қосымша</a:t>
            </a:r>
          </a:p>
          <a:p>
            <a:r>
              <a:rPr lang="ru-RU" dirty="0"/>
              <a:t>"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мекемелеріндегі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алушылар</a:t>
            </a:r>
            <a:r>
              <a:rPr lang="ru-RU" dirty="0"/>
              <a:t> мен </a:t>
            </a:r>
            <a:r>
              <a:rPr lang="ru-RU" dirty="0" err="1"/>
              <a:t>тәрбиенушілердің</a:t>
            </a:r>
            <a:r>
              <a:rPr lang="ru-RU" dirty="0"/>
              <a:t>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санаттарына</a:t>
            </a:r>
            <a:r>
              <a:rPr lang="ru-RU" dirty="0"/>
              <a:t> </a:t>
            </a:r>
            <a:r>
              <a:rPr lang="ru-RU" dirty="0" err="1"/>
              <a:t>қала</a:t>
            </a:r>
            <a:r>
              <a:rPr lang="ru-RU" dirty="0"/>
              <a:t> </a:t>
            </a:r>
            <a:r>
              <a:rPr lang="ru-RU" dirty="0" err="1"/>
              <a:t>сыртындағы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мектеп</a:t>
            </a:r>
            <a:r>
              <a:rPr lang="ru-RU" dirty="0"/>
              <a:t> </a:t>
            </a:r>
            <a:r>
              <a:rPr lang="ru-RU" dirty="0" err="1"/>
              <a:t>жанындағы</a:t>
            </a:r>
            <a:r>
              <a:rPr lang="ru-RU" dirty="0"/>
              <a:t> </a:t>
            </a:r>
            <a:r>
              <a:rPr lang="ru-RU" dirty="0" err="1"/>
              <a:t>лагерьлерде</a:t>
            </a:r>
            <a:r>
              <a:rPr lang="ru-RU" dirty="0"/>
              <a:t> </a:t>
            </a:r>
            <a:r>
              <a:rPr lang="ru-RU" dirty="0" err="1"/>
              <a:t>демалуы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құжаттар</a:t>
            </a:r>
            <a:r>
              <a:rPr lang="ru-RU" dirty="0"/>
              <a:t> </a:t>
            </a:r>
            <a:r>
              <a:rPr lang="ru-RU" dirty="0" err="1"/>
              <a:t>қабылдау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жолдама</a:t>
            </a:r>
            <a:r>
              <a:rPr lang="ru-RU" dirty="0"/>
              <a:t> беру"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қызметті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қағидалары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705177"/>
            <a:ext cx="828092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endParaRPr lang="ru-RU" dirty="0"/>
          </a:p>
          <a:p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endParaRPr lang="ru-RU" dirty="0"/>
          </a:p>
          <a:p>
            <a:r>
              <a:rPr lang="ru-RU" dirty="0"/>
              <a:t>2020 </a:t>
            </a:r>
            <a:r>
              <a:rPr lang="ru-RU" dirty="0" err="1"/>
              <a:t>жылғы</a:t>
            </a:r>
            <a:r>
              <a:rPr lang="ru-RU" dirty="0"/>
              <a:t> 24 </a:t>
            </a:r>
            <a:r>
              <a:rPr lang="ru-RU" dirty="0" err="1"/>
              <a:t>сәуірдегі</a:t>
            </a:r>
            <a:endParaRPr lang="ru-RU" dirty="0"/>
          </a:p>
          <a:p>
            <a:r>
              <a:rPr lang="ru-RU" dirty="0"/>
              <a:t>№ 158 </a:t>
            </a:r>
            <a:r>
              <a:rPr lang="ru-RU" dirty="0" err="1"/>
              <a:t>бұйрығына</a:t>
            </a:r>
            <a:endParaRPr lang="ru-RU" dirty="0"/>
          </a:p>
          <a:p>
            <a:r>
              <a:rPr lang="ru-RU" dirty="0"/>
              <a:t>10-қосымша</a:t>
            </a:r>
          </a:p>
          <a:p>
            <a:r>
              <a:rPr lang="ru-RU" dirty="0"/>
              <a:t>"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мектептердегі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алушылар</a:t>
            </a:r>
            <a:r>
              <a:rPr lang="ru-RU" dirty="0"/>
              <a:t> мен </a:t>
            </a:r>
            <a:r>
              <a:rPr lang="ru-RU" dirty="0" err="1"/>
              <a:t>тәрбиеленушілердің</a:t>
            </a:r>
            <a:r>
              <a:rPr lang="ru-RU" dirty="0"/>
              <a:t>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санаттарына</a:t>
            </a:r>
            <a:r>
              <a:rPr lang="ru-RU" dirty="0"/>
              <a:t> </a:t>
            </a:r>
            <a:r>
              <a:rPr lang="ru-RU" dirty="0" err="1"/>
              <a:t>тегін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жеңілдетілген</a:t>
            </a:r>
            <a:r>
              <a:rPr lang="ru-RU" dirty="0"/>
              <a:t> </a:t>
            </a:r>
            <a:r>
              <a:rPr lang="ru-RU" dirty="0" err="1"/>
              <a:t>тамақтандыруды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"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қызметті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қағидалары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58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412776"/>
            <a:ext cx="8172450" cy="3409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06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581" y="1052736"/>
            <a:ext cx="72008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dirty="0" err="1"/>
              <a:t>Кәмелетке</a:t>
            </a:r>
            <a:r>
              <a:rPr lang="ru-RU" dirty="0"/>
              <a:t> </a:t>
            </a:r>
            <a:r>
              <a:rPr lang="ru-RU" dirty="0" err="1"/>
              <a:t>толмағандар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құқық</a:t>
            </a:r>
            <a:r>
              <a:rPr lang="ru-RU" dirty="0"/>
              <a:t> </a:t>
            </a:r>
            <a:r>
              <a:rPr lang="ru-RU" dirty="0" err="1"/>
              <a:t>бұзушылықтардың</a:t>
            </a:r>
            <a:r>
              <a:rPr lang="ru-RU" dirty="0"/>
              <a:t> </a:t>
            </a:r>
            <a:r>
              <a:rPr lang="ru-RU" dirty="0" err="1"/>
              <a:t>профилактикасы</a:t>
            </a:r>
            <a:r>
              <a:rPr lang="ru-RU" dirty="0"/>
              <a:t> мен </a:t>
            </a:r>
            <a:r>
              <a:rPr lang="ru-RU" dirty="0" err="1"/>
              <a:t>балалардың</a:t>
            </a:r>
            <a:r>
              <a:rPr lang="ru-RU" dirty="0"/>
              <a:t> </a:t>
            </a:r>
            <a:r>
              <a:rPr lang="ru-RU" dirty="0" err="1"/>
              <a:t>қадағалаусыз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панасыз</a:t>
            </a:r>
            <a:r>
              <a:rPr lang="ru-RU" dirty="0"/>
              <a:t> </a:t>
            </a:r>
            <a:r>
              <a:rPr lang="ru-RU" dirty="0" err="1"/>
              <a:t>қалуының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endParaRPr lang="ru-RU" dirty="0"/>
          </a:p>
          <a:p>
            <a:pPr fontAlgn="base"/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2004 </a:t>
            </a:r>
            <a:r>
              <a:rPr lang="ru-RU" dirty="0" err="1"/>
              <a:t>жылғы</a:t>
            </a:r>
            <a:r>
              <a:rPr lang="ru-RU" dirty="0"/>
              <a:t> 9 </a:t>
            </a:r>
            <a:r>
              <a:rPr lang="ru-RU" dirty="0" err="1"/>
              <a:t>шілдедегі</a:t>
            </a:r>
            <a:r>
              <a:rPr lang="ru-RU" dirty="0"/>
              <a:t> </a:t>
            </a:r>
            <a:r>
              <a:rPr lang="en-US" dirty="0"/>
              <a:t>N 591 </a:t>
            </a:r>
            <a:r>
              <a:rPr lang="ru-RU" dirty="0" err="1"/>
              <a:t>Заңы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47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182941" y="5971957"/>
            <a:ext cx="8656200" cy="4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6093296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ұйымдарындағы психологиялық қызметтің жұмыс істеу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қағидаларын бекіту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Оқу-ағарту министрінің 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м.а. 2022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жылғы 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тамыздағы </a:t>
            </a:r>
            <a:r>
              <a:rPr lang="ru-RU" sz="14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№ 377 </a:t>
            </a:r>
            <a:r>
              <a:rPr lang="ru-RU" sz="1400" b="1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endParaRPr lang="ru-RU" sz="1400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836712"/>
            <a:ext cx="7416824" cy="20162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 қызмет 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тәрбиеленушілердің оқу іс-әрекетінің 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уәждемесін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үлгерімін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шығармашылық өзін-өзі іске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асыруын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психологиялық жай-күйін тұрақтандыру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бейінді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өзін-өзі айқындау және басқа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қолайлы жағдайлары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ұйымының алқалы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356992"/>
            <a:ext cx="770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Орта білім беру ұйымдарындағы психологиялық қызметтің құрамына: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орта білім беру ұйымы басшысының (директордың) орынбасары, 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педагог– психолог (штаттық кестеге сәйкес), 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әлеуметтік педагог кіреді.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583" y="6165304"/>
            <a:ext cx="8280920" cy="536614"/>
          </a:xfrm>
          <a:prstGeom prst="rect">
            <a:avLst/>
          </a:prstGeom>
        </p:spPr>
        <p:txBody>
          <a:bodyPr wrap="square" lIns="43745" tIns="21872" rIns="43745" bIns="21872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органы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76470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жұмысындағы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1635630"/>
            <a:ext cx="82275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микроорталарын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жағдайларын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зерделейді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тәрбиеленушілердің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уақтылы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әлеуметтік-педагогикалық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нысандарын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әдістерін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тәрбиеленушінің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проблемаларын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тәрбиеленушілердің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басының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асыруда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қабылдайды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тәрбиеленушілер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қызметтердің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ведомстволар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органдардың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4)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тәрбиеленушілер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тәрбиеленушілерді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тәрбиелеуді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әлеуметтендіруді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мәселелері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педагогтермен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ата-аналармен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өкілдермен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ұйымында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7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476672"/>
            <a:ext cx="8064896" cy="3600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5" y="836712"/>
            <a:ext cx="8715436" cy="18002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осал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(аз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қамтылғандар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қамқорлықтағы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жетімдер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мүмкіндегі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шектеулі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мүгедектер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ПМПК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анықтамаларымен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тұрғыдан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қараусыз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оқудағы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қиындықтары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делинквентті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аутодеструктивті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бейәлеуметтік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CBD600-34D1-4414-BA88-5E3771833721}"/>
              </a:ext>
            </a:extLst>
          </p:cNvPr>
          <p:cNvSpPr txBox="1"/>
          <p:nvPr/>
        </p:nvSpPr>
        <p:spPr>
          <a:xfrm>
            <a:off x="611560" y="2524834"/>
            <a:ext cx="7992888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40"/>
              </a:spcBef>
            </a:pP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 Республикасы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және ғылым министрінің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жылғы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6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40"/>
              </a:spcBef>
            </a:pPr>
            <a:r>
              <a:rPr lang="ru-RU" sz="1600" b="1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беру </a:t>
            </a:r>
            <a:r>
              <a:rPr lang="ru-RU" sz="1600" b="1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ұйымдарында психологиялық-педагогикалық қолдап отыру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қағидаларын бекіту</a:t>
            </a:r>
            <a:r>
              <a:rPr lang="ru-RU" sz="16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туралы</a:t>
            </a:r>
            <a:endParaRPr lang="ru-RU" sz="1600" b="1" kern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525" y="3325053"/>
            <a:ext cx="8568952" cy="2849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 қолдап отыру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marR="368935" lvl="0" indent="-342900">
              <a:lnSpc>
                <a:spcPct val="116000"/>
              </a:lnSpc>
              <a:spcBef>
                <a:spcPts val="570"/>
              </a:spcBef>
              <a:buSzPts val="1400"/>
              <a:buFont typeface="Times New Roman" panose="02020603050405020304" pitchFamily="18" charset="0"/>
              <a:buAutoNum type="arabicParenR"/>
              <a:tabLst>
                <a:tab pos="717550" algn="l"/>
              </a:tabLst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мінез-құлық және эмоционалдық проблемалары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қолайсыз психологиялық факторлары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(отбасындағы тәрбиенің бұзылуы, бала-ата-ана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отбасы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ішілік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қарым-қатынастар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бар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 marL="342900" marR="134620" lvl="0" indent="-342900">
              <a:lnSpc>
                <a:spcPct val="116000"/>
              </a:lnSpc>
              <a:spcBef>
                <a:spcPts val="570"/>
              </a:spcBef>
              <a:buSzPts val="1400"/>
              <a:buFont typeface="Times New Roman" panose="02020603050405020304" pitchFamily="18" charset="0"/>
              <a:buAutoNum type="arabicParenR"/>
              <a:tabLst>
                <a:tab pos="717550" algn="l"/>
              </a:tabLst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әлеуметтік-психологиялық, экономикалық, лингвистикалық мәдени сипаттағы кедергілері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(әлеуметтік қауіпті отбасы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балаларының педагогикалық немқұрайлылығы, жергілікті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қоғамға бейімделуде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қиындықтарға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тап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болған балалар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босқындар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мигранттар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кандастар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отбасылар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бар;</a:t>
            </a:r>
          </a:p>
          <a:p>
            <a:pPr marL="342900" marR="134620" lvl="0" indent="-342900">
              <a:lnSpc>
                <a:spcPct val="116000"/>
              </a:lnSpc>
              <a:spcBef>
                <a:spcPts val="570"/>
              </a:spcBef>
              <a:buSzPts val="1400"/>
              <a:buFont typeface="Times New Roman" panose="02020603050405020304" pitchFamily="18" charset="0"/>
              <a:buAutoNum type="arabicParenR"/>
              <a:tabLst>
                <a:tab pos="717550" algn="l"/>
              </a:tabLs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мүмкіндіктері шектеулі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интеллект,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сөйлеу, тірек-қимыл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аппараты,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психикалық дамуы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тежелген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және эмоционалдық-еріктік бұзылыстар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адамдардың (балалардың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қажеттіліктерін бағалау негізінде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84783"/>
            <a:ext cx="835292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құжаттардың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тізбесі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басталғанға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педогогтің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жоспарын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әзірлейді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паспортын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мәліметті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word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пдф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2020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сәуірдегі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№130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бұйрығына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3-қосымша)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1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39134"/>
              </p:ext>
            </p:extLst>
          </p:nvPr>
        </p:nvGraphicFramePr>
        <p:xfrm>
          <a:off x="539552" y="1340768"/>
          <a:ext cx="8136905" cy="46018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378687"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р/с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Іс-шаралар</a:t>
                      </a:r>
                      <a:endParaRPr lang="ru-RU" sz="11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Орындау мерзімдері</a:t>
                      </a:r>
                      <a:endParaRPr lang="ru-RU" sz="11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Жауаптылар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1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Есеп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1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нысандары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</a:tr>
              <a:tr h="206790">
                <a:tc gridSpan="5">
                  <a:txBody>
                    <a:bodyPr/>
                    <a:lstStyle/>
                    <a:p>
                      <a:pPr fontAlgn="base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Сыныптарға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мектепке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паспорттауды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жүргізу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87"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</a:tr>
              <a:tr h="206790">
                <a:tc gridSpan="5"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Балалық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шақтың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құқығын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қорғау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87"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</a:tr>
              <a:tr h="378687">
                <a:tc gridSpan="5"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Әртүрлі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есепте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тұрған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оқушылармен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жеке-профилактикалық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87"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</a:tr>
              <a:tr h="573305">
                <a:tc gridSpan="5">
                  <a:txBody>
                    <a:bodyPr/>
                    <a:lstStyle/>
                    <a:p>
                      <a:pPr fontAlgn="base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ұжыммен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сыртқы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ұйымдармен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кәмелетке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толмағандардың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бөлім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кәмелетке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толмағандардың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комиссия,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қамқоршылық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қорғаншылық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іс-қимыл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жүргізу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87"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</a:tr>
              <a:tr h="378687">
                <a:tc gridSpan="5">
                  <a:txBody>
                    <a:bodyPr/>
                    <a:lstStyle/>
                    <a:p>
                      <a:pPr fontAlgn="base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алушылардың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ата-аналарымен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отбасыларымен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профилактикалық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87"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</a:tr>
              <a:tr h="206790">
                <a:tc gridSpan="5">
                  <a:txBody>
                    <a:bodyPr/>
                    <a:lstStyle/>
                    <a:p>
                      <a:pPr fontAlgn="base"/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Диагностикалау-талдау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қызметі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100" b="0" i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358" marR="28358" marT="17015" marB="17015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48" marR="54448" marT="27224" marB="27224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620688"/>
            <a:ext cx="63952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педогогтің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оқу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жылына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жоспары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3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09934"/>
              </p:ext>
            </p:extLst>
          </p:nvPr>
        </p:nvGraphicFramePr>
        <p:xfrm>
          <a:off x="539552" y="836712"/>
          <a:ext cx="8208911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697"/>
                <a:gridCol w="4599910"/>
                <a:gridCol w="2736304"/>
              </a:tblGrid>
              <a:tr h="69709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Ерекше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аударуды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қажет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ететін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ППМАЖ бойынша</a:t>
                      </a:r>
                      <a:r>
                        <a:rPr lang="kk-K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санаттар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58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осал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(аз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қамтылғандар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қамқорлықтағы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жетімдер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ВШК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7099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Девиантты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делинквентті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аутодеструктивті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бейәлеуметтік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ВШК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5855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тұрғыдан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қараусыз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оқушының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оқудағы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қиындықтары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ВШК 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461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мүмкіндегі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мүгедектер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созылмалы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аурулар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 ПМПК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анықтамаларымен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ВШК 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35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52103"/>
              </p:ext>
            </p:extLst>
          </p:nvPr>
        </p:nvGraphicFramePr>
        <p:xfrm>
          <a:off x="395536" y="908720"/>
          <a:ext cx="8424937" cy="536709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60713"/>
                <a:gridCol w="2566990"/>
                <a:gridCol w="2435351"/>
                <a:gridCol w="2961883"/>
              </a:tblGrid>
              <a:tr h="5207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Топ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/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бақылау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өзара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әрекеттестіктің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қатысушылары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осал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(аз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қамтылғандар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көп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қамқорлықтағы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жетімдер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Даму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мүмкіндегі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шектеулі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мүгедектер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созылмалы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аурулар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ПМПК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анықтамаларымен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kk-K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Медбике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Арнайы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Педагогикалық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тұрғыдан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қараусыз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оқушының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оқудағы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қиындықтары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Девиантты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делинквентті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аутодеструктивті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бейәлеуметтік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оқу-тәрбие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жұмысы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Директордың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тәрбие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жөніндегі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орынбасары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Педагогтар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жетекшісі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676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DEDEE0"/>
      </a:lt2>
      <a:accent1>
        <a:srgbClr val="0070C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B0F0"/>
      </a:hlink>
      <a:folHlink>
        <a:srgbClr val="007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584</TotalTime>
  <Words>1657</Words>
  <Application>Microsoft Office PowerPoint</Application>
  <PresentationFormat>Экран (4:3)</PresentationFormat>
  <Paragraphs>295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Ерекше педагогикалық назар аударуды қажет ететін балалар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Акжан</dc:creator>
  <cp:lastModifiedBy>Акжан</cp:lastModifiedBy>
  <cp:revision>28</cp:revision>
  <dcterms:created xsi:type="dcterms:W3CDTF">2023-02-06T06:41:18Z</dcterms:created>
  <dcterms:modified xsi:type="dcterms:W3CDTF">2023-02-14T11:45:37Z</dcterms:modified>
</cp:coreProperties>
</file>