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-4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92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A04D9-8472-4B3B-83F6-4E89FE2EECBF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924AD-84D3-48D9-81A9-77650FBA9D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40277-22EE-48FD-819E-08173835D775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63326-48DC-4CDA-A579-6962B5AB6E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63056-4BC6-4A60-A3C3-E00900248077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21167-51B6-4F20-BFCF-928C8A5B4D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D374B2-0484-4E10-AF39-BD0BDFF746CB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E56D9-7E56-42AD-8D02-58CEAF79F6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7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8"/>
          <p:cNvCxnSpPr/>
          <p:nvPr/>
        </p:nvCxnSpPr>
        <p:spPr>
          <a:xfrm>
            <a:off x="1208088" y="4343400"/>
            <a:ext cx="987583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50294-0279-4236-9BCD-4894CCF161DF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C5EA-C930-46D9-AC4F-D4D1DA7B86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97870-A3C6-430C-8E24-ED0D6E536E75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AD225-98C2-48EB-BCC7-F03B38B699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25E79-DB60-457A-9BE4-7D445A273121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B6A10-9F6F-4FDB-A564-26D14400D2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80A5B-FEDF-4C16-AD49-6E1FEE0E0157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8F4B9-BB3D-4000-B733-6A57D4D170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5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7271C-635A-4658-B607-FB19CCF3AE44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5F417-244D-4E2B-9128-2E1B89B96E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465138" y="6459538"/>
            <a:ext cx="2619375" cy="365125"/>
          </a:xfrm>
        </p:spPr>
        <p:txBody>
          <a:bodyPr/>
          <a:lstStyle>
            <a:lvl1pPr algn="l">
              <a:defRPr smtClean="0"/>
            </a:lvl1pPr>
          </a:lstStyle>
          <a:p>
            <a:pPr>
              <a:defRPr/>
            </a:pPr>
            <a:fld id="{0178DECE-3718-469D-AF34-152BFE48BBD7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538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D56473F-5DE6-4D3B-9176-B8DAF87300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8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646A2-CC7D-4982-B4F1-025AD4BCDCCA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CA3BD-20AF-4110-BBD3-88220ECB73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963" y="1846263"/>
            <a:ext cx="10058400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6963" y="6459538"/>
            <a:ext cx="24733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570E1D-F060-427D-96F4-A892C4A24542}" type="datetimeFigureOut">
              <a:rPr lang="ru-RU"/>
              <a:pPr>
                <a:defRPr/>
              </a:pPr>
              <a:t>06.01.2023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75" y="6459538"/>
            <a:ext cx="4822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900" cap="all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9538"/>
            <a:ext cx="1311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DCB534F-FC23-400C-B318-D679351940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800" y="1738313"/>
            <a:ext cx="996632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14" r:id="rId2"/>
    <p:sldLayoutId id="2147483816" r:id="rId3"/>
    <p:sldLayoutId id="2147483813" r:id="rId4"/>
    <p:sldLayoutId id="2147483812" r:id="rId5"/>
    <p:sldLayoutId id="2147483811" r:id="rId6"/>
    <p:sldLayoutId id="2147483817" r:id="rId7"/>
    <p:sldLayoutId id="2147483818" r:id="rId8"/>
    <p:sldLayoutId id="2147483819" r:id="rId9"/>
    <p:sldLayoutId id="2147483810" r:id="rId10"/>
    <p:sldLayoutId id="2147483820" r:id="rId11"/>
  </p:sldLayoutIdLst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404040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bri Light" pitchFamily="34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itchFamily="34" charset="0"/>
        <a:buChar char=" 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6963" y="758825"/>
            <a:ext cx="10058400" cy="35655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kk-KZ" i="1" smtClean="0">
                <a:solidFill>
                  <a:srgbClr val="262626"/>
                </a:solidFill>
                <a:latin typeface="Arial" charset="0"/>
              </a:rPr>
              <a:t>Құқықтық тәрбие бойынша істер номенклатурасы</a:t>
            </a:r>
            <a:endParaRPr lang="ru-RU" smtClean="0">
              <a:solidFill>
                <a:srgbClr val="26262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0138" y="4456113"/>
            <a:ext cx="10058400" cy="1143000"/>
          </a:xfrm>
        </p:spPr>
        <p:txBody>
          <a:bodyPr rtlCol="0"/>
          <a:lstStyle/>
          <a:p>
            <a:pPr fontAlgn="auto"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225425"/>
            <a:ext cx="10058400" cy="16208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4000" b="1" smtClean="0"/>
              <a:t>«Мектеп қауіпсіздігі командасы» құжаттары. </a:t>
            </a:r>
            <a:r>
              <a:rPr lang="ru-RU" sz="4300" smtClean="0"/>
              <a:t/>
            </a:r>
            <a:br>
              <a:rPr lang="ru-RU" sz="4300" smtClean="0"/>
            </a:br>
            <a:endParaRPr lang="ru-RU" sz="43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6963" y="2054225"/>
            <a:ext cx="10058400" cy="3814763"/>
          </a:xfrm>
        </p:spPr>
        <p:txBody>
          <a:bodyPr>
            <a:normAutofit/>
          </a:bodyPr>
          <a:lstStyle/>
          <a:p>
            <a:pPr marL="457200" indent="-457200">
              <a:buFont typeface="Calibri Light" pitchFamily="34" charset="0"/>
              <a:buAutoNum type="arabicPeriod"/>
            </a:pPr>
            <a:r>
              <a:rPr lang="ru-RU" sz="2800" b="1" smtClean="0"/>
              <a:t> «Мектеп қауіпсіздігі командасы» жобасы</a:t>
            </a:r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kk-KZ" sz="2800" b="1" smtClean="0"/>
              <a:t>Қалалық бұйрық</a:t>
            </a:r>
            <a:endParaRPr lang="ru-RU" sz="2800" b="1" smtClean="0"/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kk-KZ" sz="2800" b="1" smtClean="0"/>
              <a:t>Мектепішілік бұйрық</a:t>
            </a:r>
            <a:endParaRPr lang="ru-RU" sz="2800" b="1" smtClean="0"/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kk-KZ" sz="2800" b="1" smtClean="0"/>
              <a:t>Нұсқаулық</a:t>
            </a:r>
            <a:endParaRPr lang="ru-RU" sz="2800" b="1" smtClean="0"/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ru-RU" sz="2800" b="1" smtClean="0"/>
              <a:t>Дәріс,сұхбат түрінде жинақталған жұмыстар,сынып сағаттарының әзірлемелері,жадынамалар,өткізілген іс-шаралар жөнінде қысқаша есеп.</a:t>
            </a:r>
          </a:p>
          <a:p>
            <a:pPr marL="457200" indent="-457200"/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419100"/>
            <a:ext cx="10058400" cy="170973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4300" smtClean="0"/>
              <a:t/>
            </a:r>
            <a:br>
              <a:rPr lang="ru-RU" sz="4300" smtClean="0"/>
            </a:br>
            <a:r>
              <a:rPr lang="ru-RU" sz="4300" smtClean="0"/>
              <a:t/>
            </a:r>
            <a:br>
              <a:rPr lang="ru-RU" sz="4300" smtClean="0"/>
            </a:br>
            <a:r>
              <a:rPr lang="ru-RU" sz="4300" b="1" smtClean="0"/>
              <a:t>Сыбайлас жемқорлыққа қарсы іс-қимыл құжаттары</a:t>
            </a:r>
            <a:r>
              <a:rPr lang="ru-RU" sz="4300" smtClean="0"/>
              <a:t> </a:t>
            </a:r>
            <a:r>
              <a:rPr lang="ru-RU" sz="4000" b="1" smtClean="0"/>
              <a:t/>
            </a:r>
            <a:br>
              <a:rPr lang="ru-RU" sz="4000" b="1" smtClean="0"/>
            </a:br>
            <a:endParaRPr lang="ru-RU" sz="4000" b="1" smtClean="0"/>
          </a:p>
        </p:txBody>
      </p:sp>
      <p:sp>
        <p:nvSpPr>
          <p:cNvPr id="14338" name="Объект 2"/>
          <p:cNvSpPr>
            <a:spLocks noGrp="1"/>
          </p:cNvSpPr>
          <p:nvPr>
            <p:ph idx="1"/>
          </p:nvPr>
        </p:nvSpPr>
        <p:spPr>
          <a:xfrm>
            <a:off x="1096963" y="2632075"/>
            <a:ext cx="10058400" cy="3246438"/>
          </a:xfrm>
        </p:spPr>
        <p:txBody>
          <a:bodyPr/>
          <a:lstStyle/>
          <a:p>
            <a:r>
              <a:rPr lang="ru-RU" sz="2800" b="1" smtClean="0"/>
              <a:t>1)	Адал ұрпақ</a:t>
            </a:r>
          </a:p>
          <a:p>
            <a:r>
              <a:rPr lang="ru-RU" sz="2800" b="1" smtClean="0"/>
              <a:t>2)	Комплаенс қызметі</a:t>
            </a:r>
          </a:p>
          <a:p>
            <a:r>
              <a:rPr lang="ru-RU" sz="2800" b="1" smtClean="0"/>
              <a:t>3)	Сыбайлас жемқорлыққа қарсы стандарт</a:t>
            </a:r>
          </a:p>
          <a:p>
            <a:r>
              <a:rPr lang="ru-RU" sz="2800" b="1" smtClean="0"/>
              <a:t>4)	Педагогикалық этика</a:t>
            </a:r>
          </a:p>
          <a:p>
            <a:endParaRPr lang="ru-RU" sz="2800" b="1" smtClean="0"/>
          </a:p>
          <a:p>
            <a:endParaRPr lang="ru-RU" sz="2800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425" y="287338"/>
            <a:ext cx="11826875" cy="1885950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4000" b="1" smtClean="0"/>
              <a:t>Жасөспірімдер арасындағы қылмыстық көрсеткішін азайту,кәмелетке толмағандар арасында басбұзарлық пен қадағалаусыздықтың алдын алу құжаттары </a:t>
            </a:r>
            <a:r>
              <a:rPr lang="ru-RU" sz="2800" b="1" smtClean="0"/>
              <a:t/>
            </a:r>
            <a:br>
              <a:rPr lang="ru-RU" sz="2800" b="1" smtClean="0"/>
            </a:br>
            <a:endParaRPr lang="ru-RU" sz="2800" b="1" smtClean="0"/>
          </a:p>
        </p:txBody>
      </p:sp>
      <p:sp>
        <p:nvSpPr>
          <p:cNvPr id="15362" name="Объект 2"/>
          <p:cNvSpPr>
            <a:spLocks noGrp="1"/>
          </p:cNvSpPr>
          <p:nvPr>
            <p:ph idx="1"/>
          </p:nvPr>
        </p:nvSpPr>
        <p:spPr>
          <a:xfrm>
            <a:off x="1096963" y="2382838"/>
            <a:ext cx="10058400" cy="3486150"/>
          </a:xfrm>
        </p:spPr>
        <p:txBody>
          <a:bodyPr/>
          <a:lstStyle/>
          <a:p>
            <a:r>
              <a:rPr lang="ru-RU" smtClean="0"/>
              <a:t>1</a:t>
            </a:r>
            <a:r>
              <a:rPr lang="ru-RU" sz="2800" b="1" smtClean="0"/>
              <a:t>)	КТҚБҚ және ҚҚК</a:t>
            </a:r>
          </a:p>
          <a:p>
            <a:r>
              <a:rPr lang="ru-RU" sz="2800" b="1" smtClean="0"/>
              <a:t>2)	Қауіп тобы</a:t>
            </a:r>
          </a:p>
          <a:p>
            <a:r>
              <a:rPr lang="ru-RU" sz="2800" b="1" smtClean="0"/>
              <a:t>3)	Нөлдік шыдамдылық</a:t>
            </a:r>
          </a:p>
          <a:p>
            <a:r>
              <a:rPr lang="ru-RU" sz="2800" b="1" smtClean="0"/>
              <a:t>4)	Әдістемелік қор, өткізілген іс-шаралар.</a:t>
            </a:r>
          </a:p>
          <a:p>
            <a:r>
              <a:rPr lang="ru-RU" sz="2800" b="1" smtClean="0"/>
              <a:t>5)       Кәмелетке толмағандар арасында темекі шегу , нашақорлық пен ішімдіктің алдын жұмыстары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2715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4000" b="1" smtClean="0"/>
              <a:t>Құқық бұзушылықтың алдын-алу кеңесінің құжаттары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6963" y="2428875"/>
            <a:ext cx="10058400" cy="3440113"/>
          </a:xfrm>
        </p:spPr>
        <p:txBody>
          <a:bodyPr>
            <a:normAutofit/>
          </a:bodyPr>
          <a:lstStyle/>
          <a:p>
            <a:pPr marL="457200" indent="-457200">
              <a:buFont typeface="Calibri Light" pitchFamily="34" charset="0"/>
              <a:buAutoNum type="arabicPeriod"/>
            </a:pPr>
            <a:r>
              <a:rPr lang="ru-RU" sz="2800" b="1" smtClean="0"/>
              <a:t>ҚБАК ережесі</a:t>
            </a:r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ru-RU" sz="2800" b="1" smtClean="0"/>
              <a:t>Бұйрық </a:t>
            </a:r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kk-KZ" sz="2800" b="1" smtClean="0"/>
              <a:t>Жұмыс жоспары</a:t>
            </a:r>
            <a:endParaRPr lang="ru-RU" sz="2800" b="1" smtClean="0"/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kk-KZ" sz="2800" b="1" smtClean="0"/>
              <a:t>Отырыс кестесі</a:t>
            </a:r>
            <a:endParaRPr lang="ru-RU" sz="2800" b="1" smtClean="0"/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kk-KZ" sz="2800" b="1" smtClean="0"/>
              <a:t>ҚБАК хаттамалары</a:t>
            </a:r>
            <a:endParaRPr lang="ru-RU" sz="2800" b="1" smtClean="0"/>
          </a:p>
          <a:p>
            <a:pPr marL="457200" indent="-457200"/>
            <a:endParaRPr lang="ru-RU" sz="2800" b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12236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3600" b="1" smtClean="0"/>
              <a:t>Құқықтық оқыту құжаттары </a:t>
            </a:r>
            <a:r>
              <a:rPr lang="ru-RU" sz="4300" smtClean="0"/>
              <a:t/>
            </a:r>
            <a:br>
              <a:rPr lang="ru-RU" sz="4300" smtClean="0"/>
            </a:br>
            <a:endParaRPr lang="ru-RU" sz="4300" smtClean="0"/>
          </a:p>
        </p:txBody>
      </p:sp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239713" y="1409700"/>
            <a:ext cx="11952287" cy="4459288"/>
          </a:xfrm>
        </p:spPr>
        <p:txBody>
          <a:bodyPr/>
          <a:lstStyle/>
          <a:p>
            <a:pPr marL="457200" indent="-457200">
              <a:buFont typeface="Calibri Light" pitchFamily="34" charset="0"/>
              <a:buAutoNum type="arabicPeriod"/>
            </a:pPr>
            <a:r>
              <a:rPr lang="ru-RU" sz="2800" b="1" smtClean="0"/>
              <a:t>Құқықтық оқыту іс-шараларының талдаулары (құқықтық оқыту жұмыстары(Ата-аналармен, педагогтармен, оқушылармен), </a:t>
            </a:r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kk-KZ" sz="2800" b="1" smtClean="0"/>
              <a:t>Құқықтық оқыту ережесі.</a:t>
            </a:r>
            <a:endParaRPr lang="ru-RU" sz="2800" b="1" smtClean="0"/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ru-RU" sz="2800" b="1" smtClean="0"/>
              <a:t>Құқықтық оқытуға жауапты тұлғаны тағайындау бұйрығы. </a:t>
            </a:r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ru-RU" sz="2800" b="1" smtClean="0"/>
              <a:t>Құқықтық оқыту іс-шараларының жоспары ( ата-аналар, педагогтар, оқушылар-үш бағыт бойынша)</a:t>
            </a:r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ru-RU" sz="2800" b="1" smtClean="0"/>
              <a:t>Дәріс,сұхбаттасу түрінде жинақталған жұмыстар.</a:t>
            </a:r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ru-RU" sz="2800" b="1" smtClean="0"/>
              <a:t>Құқықтық оқыту сабақтарын тіркеу журналы,өткізілген іс-шаралар жөнінде қысқаша мәлімет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287338"/>
            <a:ext cx="10615613" cy="17367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4000" b="1" smtClean="0"/>
              <a:t>Оқушылардың сабаққа қатысуы бойынша мониторингі </a:t>
            </a:r>
            <a:r>
              <a:rPr lang="ru-RU" sz="4300" b="1" smtClean="0"/>
              <a:t/>
            </a:r>
            <a:br>
              <a:rPr lang="ru-RU" sz="4300" b="1" smtClean="0"/>
            </a:br>
            <a:endParaRPr lang="ru-RU" sz="4300" b="1" smtClean="0"/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>
          <a:xfrm>
            <a:off x="1096963" y="2413000"/>
            <a:ext cx="10058400" cy="3455988"/>
          </a:xfrm>
        </p:spPr>
        <p:txBody>
          <a:bodyPr/>
          <a:lstStyle/>
          <a:p>
            <a:r>
              <a:rPr lang="ru-RU" sz="2800" b="1" smtClean="0"/>
              <a:t>1)    Форма 2</a:t>
            </a:r>
          </a:p>
          <a:p>
            <a:r>
              <a:rPr lang="ru-RU" sz="2800" b="1" smtClean="0"/>
              <a:t>2)    Сынып жетекшілерінің есептері</a:t>
            </a:r>
          </a:p>
          <a:p>
            <a:r>
              <a:rPr lang="ru-RU" sz="2800" b="1" smtClean="0"/>
              <a:t>3)    Анықтамалар, сабақ босатушылық мәселелерінің қаралуы.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1331912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4000" b="1" smtClean="0"/>
              <a:t>Діни экстремизм және тероризмнің алдын-алу құжаттары</a:t>
            </a:r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523875" y="1846263"/>
            <a:ext cx="11377613" cy="4179887"/>
          </a:xfrm>
        </p:spPr>
        <p:txBody>
          <a:bodyPr/>
          <a:lstStyle/>
          <a:p>
            <a:pPr marL="457200" indent="-457200">
              <a:buFont typeface="Calibri Light" pitchFamily="34" charset="0"/>
              <a:buAutoNum type="arabicPeriod"/>
            </a:pPr>
            <a:r>
              <a:rPr lang="kk-KZ" sz="2800" b="1" smtClean="0"/>
              <a:t>Бұйрық</a:t>
            </a:r>
            <a:endParaRPr lang="ru-RU" sz="2800" b="1" smtClean="0"/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ru-RU" sz="2800" b="1" smtClean="0"/>
              <a:t>«Теміртау қалалық ББ» ММ жоспары</a:t>
            </a:r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kk-KZ" sz="2800" b="1" smtClean="0"/>
              <a:t>Мектепішілік жоспар</a:t>
            </a:r>
            <a:endParaRPr lang="ru-RU" sz="2800" b="1" smtClean="0"/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ru-RU" sz="2800" b="1" smtClean="0"/>
              <a:t>Діни ұйымдарға баратын оқушылар мониторингі. </a:t>
            </a:r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ru-RU" sz="2800" b="1" smtClean="0"/>
              <a:t>Діни тұрғыда ерекше киінетін оқушылар есебі.</a:t>
            </a:r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ru-RU" sz="2800" b="1" smtClean="0"/>
              <a:t>Дәріс,сұхбат түрінде жинақталған жұмыстар,сынып сағаттарының әзірлемелері,өткізілген іс-шаралар жөнінде қысқаша мәлімет.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813" y="287338"/>
            <a:ext cx="11496675" cy="2065337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4000" b="1" smtClean="0"/>
              <a:t>Кәмелетке толмағандар арасында зорлық-зомбылықтың, жыныстық қол сұғылмаушылықтың алдын алу құжаттары </a:t>
            </a:r>
            <a:br>
              <a:rPr lang="ru-RU" sz="4000" b="1" smtClean="0"/>
            </a:br>
            <a:endParaRPr lang="ru-RU" sz="4000" b="1" smtClean="0"/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944563" y="1738313"/>
            <a:ext cx="10210800" cy="4130675"/>
          </a:xfrm>
        </p:spPr>
        <p:txBody>
          <a:bodyPr/>
          <a:lstStyle/>
          <a:p>
            <a:pPr marL="457200" indent="-457200">
              <a:buFont typeface="Calibri Light" pitchFamily="34" charset="0"/>
              <a:buAutoNum type="arabicPeriod"/>
            </a:pPr>
            <a:endParaRPr lang="ru-RU" b="1" smtClean="0"/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kk-KZ" sz="2800" b="1" smtClean="0"/>
              <a:t>Жол картасы</a:t>
            </a:r>
            <a:endParaRPr lang="ru-RU" sz="2800" b="1" smtClean="0"/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kk-KZ" sz="2800" b="1" smtClean="0"/>
              <a:t>Мектепішілік жоспар</a:t>
            </a:r>
            <a:endParaRPr lang="ru-RU" sz="2800" b="1" smtClean="0"/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ru-RU" sz="2800" b="1" smtClean="0"/>
              <a:t>Жасөспірімдер арасында ерте жүктіліктің алдын алу мониторингі</a:t>
            </a:r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kk-KZ" sz="2800" b="1" smtClean="0"/>
              <a:t>Зорлық-зомбылықтың алдын-алу мониторингі</a:t>
            </a:r>
            <a:endParaRPr lang="ru-RU" sz="2800" b="1" smtClean="0"/>
          </a:p>
          <a:p>
            <a:pPr marL="457200" indent="-457200">
              <a:buFont typeface="Calibri Light" pitchFamily="34" charset="0"/>
              <a:buAutoNum type="arabicPeriod"/>
            </a:pPr>
            <a:r>
              <a:rPr lang="ru-RU" sz="2800" b="1" smtClean="0"/>
              <a:t>Дәріс,сұхбат түрінде жинақталған жұмыстар,сынып сағаттарының әзірлемелері,өткізілген іс-шаралар жөнінде қысқаша мәлімет.</a:t>
            </a:r>
          </a:p>
          <a:p>
            <a:pPr marL="457200" indent="-457200">
              <a:buFont typeface="Calibri Light" pitchFamily="34" charset="0"/>
              <a:buAutoNum type="arabicPeriod"/>
            </a:pPr>
            <a:endParaRPr lang="ru-RU" sz="2800" b="1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0200" y="287338"/>
            <a:ext cx="11631613" cy="1181100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4000" b="1" smtClean="0"/>
              <a:t>Кәмелетке толмағандар арасында аутодеструктивті мінез-құлықтың алдын-алу құжаттары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4075" y="1846263"/>
            <a:ext cx="10301288" cy="4022725"/>
          </a:xfrm>
        </p:spPr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Font typeface="Calibri Light" pitchFamily="34" charset="0"/>
              <a:buAutoNum type="arabicPeriod"/>
            </a:pPr>
            <a:r>
              <a:rPr lang="kk-KZ" sz="2400" b="1" smtClean="0"/>
              <a:t>Облыстық жоспар</a:t>
            </a:r>
            <a:endParaRPr lang="ru-RU" sz="2400" b="1" smtClean="0"/>
          </a:p>
          <a:p>
            <a:pPr marL="457200" indent="-457200">
              <a:lnSpc>
                <a:spcPct val="80000"/>
              </a:lnSpc>
              <a:buFont typeface="Calibri Light" pitchFamily="34" charset="0"/>
              <a:buAutoNum type="arabicPeriod"/>
            </a:pPr>
            <a:r>
              <a:rPr lang="kk-KZ" sz="2400" b="1" smtClean="0"/>
              <a:t>Қалалық жоспар</a:t>
            </a:r>
            <a:endParaRPr lang="ru-RU" sz="2400" b="1" smtClean="0"/>
          </a:p>
          <a:p>
            <a:pPr marL="457200" indent="-457200">
              <a:lnSpc>
                <a:spcPct val="80000"/>
              </a:lnSpc>
              <a:buFont typeface="Calibri Light" pitchFamily="34" charset="0"/>
              <a:buAutoNum type="arabicPeriod"/>
            </a:pPr>
            <a:r>
              <a:rPr lang="kk-KZ" sz="2400" b="1" smtClean="0"/>
              <a:t>Мектепішілік жоспар</a:t>
            </a:r>
            <a:endParaRPr lang="ru-RU" sz="2400" b="1" smtClean="0"/>
          </a:p>
          <a:p>
            <a:pPr marL="457200" indent="-457200">
              <a:lnSpc>
                <a:spcPct val="80000"/>
              </a:lnSpc>
              <a:buFont typeface="Calibri Light" pitchFamily="34" charset="0"/>
              <a:buAutoNum type="arabicPeriod"/>
            </a:pPr>
            <a:r>
              <a:rPr lang="ru-RU" sz="2400" b="1" smtClean="0"/>
              <a:t>Психолог жоспары</a:t>
            </a:r>
          </a:p>
          <a:p>
            <a:pPr marL="457200" indent="-457200">
              <a:lnSpc>
                <a:spcPct val="80000"/>
              </a:lnSpc>
              <a:buFont typeface="Calibri Light" pitchFamily="34" charset="0"/>
              <a:buAutoNum type="arabicPeriod"/>
            </a:pPr>
            <a:r>
              <a:rPr lang="kk-KZ" sz="2400" b="1" smtClean="0"/>
              <a:t>Жылдық талдау</a:t>
            </a:r>
            <a:endParaRPr lang="ru-RU" sz="2400" b="1" smtClean="0"/>
          </a:p>
          <a:p>
            <a:pPr marL="457200" indent="-457200">
              <a:lnSpc>
                <a:spcPct val="80000"/>
              </a:lnSpc>
              <a:buFont typeface="Calibri Light" pitchFamily="34" charset="0"/>
              <a:buAutoNum type="arabicPeriod"/>
            </a:pPr>
            <a:r>
              <a:rPr lang="ru-RU" sz="2400" b="1" smtClean="0"/>
              <a:t> Облыстық, қалалық,мектепішілік бұйрықтар</a:t>
            </a:r>
          </a:p>
          <a:p>
            <a:pPr marL="457200" indent="-457200">
              <a:lnSpc>
                <a:spcPct val="80000"/>
              </a:lnSpc>
              <a:buFont typeface="Calibri Light" pitchFamily="34" charset="0"/>
              <a:buAutoNum type="arabicPeriod"/>
            </a:pPr>
            <a:r>
              <a:rPr lang="kk-KZ" sz="2400" b="1" smtClean="0"/>
              <a:t>Лауазымдық міндеттер</a:t>
            </a:r>
            <a:endParaRPr lang="ru-RU" sz="2400" b="1" smtClean="0"/>
          </a:p>
          <a:p>
            <a:pPr marL="457200" indent="-457200">
              <a:lnSpc>
                <a:spcPct val="80000"/>
              </a:lnSpc>
              <a:buFont typeface="Calibri Light" pitchFamily="34" charset="0"/>
              <a:buAutoNum type="arabicPeriod"/>
            </a:pPr>
            <a:r>
              <a:rPr lang="ru-RU" sz="2400" b="1" smtClean="0"/>
              <a:t>Дәріс,сұхбат түрінде жинақталған жұмыстар,сынып сағаттарының әзірлемелері,өткізілген іс-шалалар жөнінде қысқаша есептер.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144</TotalTime>
  <Words>262</Words>
  <Application>Microsoft Office PowerPoint</Application>
  <PresentationFormat>Произвольный</PresentationFormat>
  <Paragraphs>58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10</vt:i4>
      </vt:variant>
    </vt:vector>
  </HeadingPairs>
  <TitlesOfParts>
    <vt:vector size="20" baseType="lpstr">
      <vt:lpstr>Calibri</vt:lpstr>
      <vt:lpstr>Arial</vt:lpstr>
      <vt:lpstr>Calibri Light</vt:lpstr>
      <vt:lpstr>Ретро</vt:lpstr>
      <vt:lpstr>Ретро</vt:lpstr>
      <vt:lpstr>Ретро</vt:lpstr>
      <vt:lpstr>Ретро</vt:lpstr>
      <vt:lpstr>Ретро</vt:lpstr>
      <vt:lpstr>Ретро</vt:lpstr>
      <vt:lpstr>Ретро</vt:lpstr>
      <vt:lpstr>Құқықтық тәрбие бойынша істер номенклатурасы</vt:lpstr>
      <vt:lpstr>  Сыбайлас жемқорлыққа қарсы іс-қимыл құжаттары  </vt:lpstr>
      <vt:lpstr>Жасөспірімдер арасындағы қылмыстық көрсеткішін азайту,кәмелетке толмағандар арасында басбұзарлық пен қадағалаусыздықтың алдын алу құжаттары  </vt:lpstr>
      <vt:lpstr>Құқық бұзушылықтың алдын-алу кеңесінің құжаттары</vt:lpstr>
      <vt:lpstr>Құқықтық оқыту құжаттары  </vt:lpstr>
      <vt:lpstr>Оқушылардың сабаққа қатысуы бойынша мониторингі  </vt:lpstr>
      <vt:lpstr>Діни экстремизм және тероризмнің алдын-алу құжаттары</vt:lpstr>
      <vt:lpstr>Кәмелетке толмағандар арасында зорлық-зомбылықтың, жыныстық қол сұғылмаушылықтың алдын алу құжаттары  </vt:lpstr>
      <vt:lpstr>Кәмелетке толмағандар арасында аутодеструктивті мінез-құлықтың алдын-алу құжаттары</vt:lpstr>
      <vt:lpstr>«Мектеп қауіпсіздігі командасы» құжаттары.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2</cp:lastModifiedBy>
  <cp:revision>8</cp:revision>
  <dcterms:created xsi:type="dcterms:W3CDTF">2023-01-05T10:11:10Z</dcterms:created>
  <dcterms:modified xsi:type="dcterms:W3CDTF">2023-01-06T04:11:55Z</dcterms:modified>
</cp:coreProperties>
</file>