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45" r:id="rId2"/>
    <p:sldId id="346" r:id="rId3"/>
    <p:sldId id="347" r:id="rId4"/>
    <p:sldId id="348" r:id="rId5"/>
    <p:sldId id="349" r:id="rId6"/>
    <p:sldId id="350" r:id="rId7"/>
    <p:sldId id="351" r:id="rId8"/>
    <p:sldId id="356" r:id="rId9"/>
    <p:sldId id="355" r:id="rId10"/>
    <p:sldId id="354" r:id="rId11"/>
    <p:sldId id="353" r:id="rId12"/>
    <p:sldId id="352" r:id="rId13"/>
    <p:sldId id="357" r:id="rId14"/>
    <p:sldId id="358" r:id="rId15"/>
    <p:sldId id="359" r:id="rId16"/>
    <p:sldId id="360" r:id="rId17"/>
    <p:sldId id="361" r:id="rId18"/>
    <p:sldId id="362" r:id="rId19"/>
    <p:sldId id="363" r:id="rId20"/>
    <p:sldId id="364" r:id="rId21"/>
    <p:sldId id="365" r:id="rId22"/>
    <p:sldId id="366" r:id="rId23"/>
    <p:sldId id="374" r:id="rId24"/>
    <p:sldId id="373" r:id="rId25"/>
    <p:sldId id="372" r:id="rId26"/>
    <p:sldId id="371" r:id="rId27"/>
    <p:sldId id="370" r:id="rId28"/>
    <p:sldId id="369" r:id="rId29"/>
    <p:sldId id="368" r:id="rId30"/>
    <p:sldId id="367" r:id="rId31"/>
  </p:sldIdLst>
  <p:sldSz cx="9144000" cy="6858000" type="screen4x3"/>
  <p:notesSz cx="6888163" cy="100171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99FF99"/>
    <a:srgbClr val="00FFFF"/>
    <a:srgbClr val="0000FF"/>
    <a:srgbClr val="FF0066"/>
    <a:srgbClr val="55C8CB"/>
    <a:srgbClr val="FF00FF"/>
    <a:srgbClr val="3A3A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39146" autoAdjust="0"/>
  </p:normalViewPr>
  <p:slideViewPr>
    <p:cSldViewPr>
      <p:cViewPr>
        <p:scale>
          <a:sx n="59" d="100"/>
          <a:sy n="59" d="100"/>
        </p:scale>
        <p:origin x="-1686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84871" cy="500856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700" y="1"/>
            <a:ext cx="2984871" cy="500856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r">
              <a:defRPr sz="1300"/>
            </a:lvl1pPr>
          </a:lstStyle>
          <a:p>
            <a:fld id="{30FA6885-B972-4F74-AA7E-BA1A5F94AFD3}" type="datetimeFigureOut">
              <a:rPr lang="ru-RU" smtClean="0"/>
              <a:pPr/>
              <a:t>05.01.2020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97" tIns="48299" rIns="96597" bIns="4829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8135"/>
            <a:ext cx="5510530" cy="4507706"/>
          </a:xfrm>
          <a:prstGeom prst="rect">
            <a:avLst/>
          </a:prstGeom>
        </p:spPr>
        <p:txBody>
          <a:bodyPr vert="horz" lIns="96597" tIns="48299" rIns="96597" bIns="4829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514531"/>
            <a:ext cx="2984871" cy="500856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700" y="9514531"/>
            <a:ext cx="2984871" cy="500856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r">
              <a:defRPr sz="1300"/>
            </a:lvl1pPr>
          </a:lstStyle>
          <a:p>
            <a:fld id="{064BCB9B-96F4-4F62-B553-4126C6C174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118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1120-F3AD-4959-9C1E-52560DE1197B}" type="datetimeFigureOut">
              <a:rPr lang="ru-RU" smtClean="0"/>
              <a:pPr/>
              <a:t>05.01.2020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22B39-1B1C-458A-BC4E-F12A409A62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1120-F3AD-4959-9C1E-52560DE1197B}" type="datetimeFigureOut">
              <a:rPr lang="ru-RU" smtClean="0"/>
              <a:pPr/>
              <a:t>05.01.2020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22B39-1B1C-458A-BC4E-F12A409A62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1120-F3AD-4959-9C1E-52560DE1197B}" type="datetimeFigureOut">
              <a:rPr lang="ru-RU" smtClean="0"/>
              <a:pPr/>
              <a:t>05.01.2020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22B39-1B1C-458A-BC4E-F12A409A62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1120-F3AD-4959-9C1E-52560DE1197B}" type="datetimeFigureOut">
              <a:rPr lang="ru-RU" smtClean="0"/>
              <a:pPr/>
              <a:t>05.01.2020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22B39-1B1C-458A-BC4E-F12A409A62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1120-F3AD-4959-9C1E-52560DE1197B}" type="datetimeFigureOut">
              <a:rPr lang="ru-RU" smtClean="0"/>
              <a:pPr/>
              <a:t>05.01.2020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22B39-1B1C-458A-BC4E-F12A409A62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1120-F3AD-4959-9C1E-52560DE1197B}" type="datetimeFigureOut">
              <a:rPr lang="ru-RU" smtClean="0"/>
              <a:pPr/>
              <a:t>05.01.2020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22B39-1B1C-458A-BC4E-F12A409A62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1120-F3AD-4959-9C1E-52560DE1197B}" type="datetimeFigureOut">
              <a:rPr lang="ru-RU" smtClean="0"/>
              <a:pPr/>
              <a:t>05.01.2020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22B39-1B1C-458A-BC4E-F12A409A62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1120-F3AD-4959-9C1E-52560DE1197B}" type="datetimeFigureOut">
              <a:rPr lang="ru-RU" smtClean="0"/>
              <a:pPr/>
              <a:t>05.01.2020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22B39-1B1C-458A-BC4E-F12A409A62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1120-F3AD-4959-9C1E-52560DE1197B}" type="datetimeFigureOut">
              <a:rPr lang="ru-RU" smtClean="0"/>
              <a:pPr/>
              <a:t>05.01.2020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22B39-1B1C-458A-BC4E-F12A409A62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1120-F3AD-4959-9C1E-52560DE1197B}" type="datetimeFigureOut">
              <a:rPr lang="ru-RU" smtClean="0"/>
              <a:pPr/>
              <a:t>05.01.2020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22B39-1B1C-458A-BC4E-F12A409A62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1120-F3AD-4959-9C1E-52560DE1197B}" type="datetimeFigureOut">
              <a:rPr lang="ru-RU" smtClean="0"/>
              <a:pPr/>
              <a:t>05.01.2020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22B39-1B1C-458A-BC4E-F12A409A62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A1120-F3AD-4959-9C1E-52560DE1197B}" type="datetimeFigureOut">
              <a:rPr lang="ru-RU" smtClean="0"/>
              <a:pPr/>
              <a:t>05.01.2020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22B39-1B1C-458A-BC4E-F12A409A62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bilimdinews.kz/?p=82017&amp;fbclid=IwAR19MbIjNRyleWW-0xqi1g_11_gFl1Gc3GUYp7GUcHuqMG-cHpGdNSXkxe4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Жадыра\Desktop\82055445_10215149822635180_7102229874252709888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5314"/>
            <a:ext cx="8424936" cy="6224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999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6632"/>
            <a:ext cx="813690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  <a:latin typeface="Roboto"/>
              </a:rPr>
              <a:t>6-БАП. ПЕДАГОГТІҢ К</a:t>
            </a:r>
            <a:r>
              <a:rPr lang="en-US" sz="2000" dirty="0">
                <a:solidFill>
                  <a:srgbClr val="FF0000"/>
                </a:solidFill>
                <a:latin typeface="Roboto"/>
              </a:rPr>
              <a:t>Ə</a:t>
            </a:r>
            <a:r>
              <a:rPr lang="ru-RU" sz="2000" dirty="0">
                <a:solidFill>
                  <a:srgbClr val="FF0000"/>
                </a:solidFill>
                <a:latin typeface="Roboto"/>
              </a:rPr>
              <a:t>СІПТІК ҚЫЗМЕТІН ҚАМТАМАСЫЗ ЕТУ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еңбек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заңнамасына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с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йкес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жұмыс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беруші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педагогке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ол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к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қызметін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жүзеге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асыру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үшін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жағдайды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қамтамасыз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етеді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. Педагог к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қызметін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жүзеге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асыру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кезінде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: 1)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заңдарында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көзделген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жағдайларды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қоспағанда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, оны к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міндеттерімен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байланысты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емес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жұмыс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түрлеріне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тартуға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; </a:t>
            </a:r>
            <a:endParaRPr lang="ru-RU" sz="2000" dirty="0" smtClean="0">
              <a:solidFill>
                <a:srgbClr val="000000"/>
              </a:solidFill>
              <a:latin typeface="Roboto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Roboto"/>
              </a:rPr>
              <a:t>2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)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одан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саласындағы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заңнамасында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көзделмеген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есептілікті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не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ақпаратты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талап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етіп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алдыруға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; </a:t>
            </a:r>
            <a:endParaRPr lang="ru-RU" sz="2000" dirty="0" smtClean="0">
              <a:solidFill>
                <a:srgbClr val="000000"/>
              </a:solidFill>
              <a:latin typeface="Roboto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Roboto"/>
              </a:rPr>
              <a:t>3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)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заңдарында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көзделмеген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тексерулер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жүргізуге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; </a:t>
            </a:r>
            <a:endParaRPr lang="ru-RU" sz="2000" dirty="0" smtClean="0">
              <a:solidFill>
                <a:srgbClr val="000000"/>
              </a:solidFill>
              <a:latin typeface="Roboto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Roboto"/>
              </a:rPr>
              <a:t>4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)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оған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тауарлар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мен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көрсетілетін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қызметтерді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сатып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алу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бойынша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міндетті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жүктеуге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жол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берілмейді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.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Мемлекеттік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орта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ұйымдарының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педагогтерін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олар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к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қызметін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жүзеге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асыру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кезінде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мемлекеттік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емес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ұйымдардың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іс-шараларын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өткізуге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тартуға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жол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берілмейді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399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48343"/>
            <a:ext cx="828092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Roboto"/>
              </a:rPr>
              <a:t>7-БАП. ПЕДАГОГТІҢ К</a:t>
            </a:r>
            <a:r>
              <a:rPr lang="en-US" dirty="0">
                <a:solidFill>
                  <a:srgbClr val="FF0000"/>
                </a:solidFill>
                <a:latin typeface="Roboto"/>
              </a:rPr>
              <a:t>Ə</a:t>
            </a:r>
            <a:r>
              <a:rPr lang="ru-RU" dirty="0">
                <a:solidFill>
                  <a:srgbClr val="FF0000"/>
                </a:solidFill>
                <a:latin typeface="Roboto"/>
              </a:rPr>
              <a:t>СІПТІК ҚЫЗМЕТІН ЖҮЗЕГЕ АСЫРУ КЕЗІНДЕГІ ҚҰҚЫҚТАРЫ 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К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қызметін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жүзеге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асыру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кезінде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педагогтің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: </a:t>
            </a:r>
            <a:endParaRPr lang="ru-RU" dirty="0" smtClean="0">
              <a:solidFill>
                <a:srgbClr val="000000"/>
              </a:solidFill>
              <a:latin typeface="Roboto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Roboto"/>
              </a:rPr>
              <a:t>1)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тиісті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деңгейінің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мемлекеттік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жалпыға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міндетті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стандартының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талаптары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сақталған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кезде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к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қызметті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ұйымдастырудың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т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сілдері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мен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нысандарын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еркін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таңдауға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; </a:t>
            </a:r>
            <a:endParaRPr lang="ru-RU" dirty="0" smtClean="0">
              <a:solidFill>
                <a:srgbClr val="000000"/>
              </a:solidFill>
              <a:latin typeface="Roboto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Roboto"/>
              </a:rPr>
              <a:t>2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)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лауазымды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адамдар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басқа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да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тұлғалар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тарапынан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заңсыз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араласудан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кедергі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келтіруден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қорғалуға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; </a:t>
            </a:r>
            <a:endParaRPr lang="ru-RU" dirty="0" smtClean="0">
              <a:solidFill>
                <a:srgbClr val="000000"/>
              </a:solidFill>
              <a:latin typeface="Roboto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Roboto"/>
              </a:rPr>
              <a:t>3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)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алушылар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т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рбиеленушілер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олардың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ата-анасы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немесе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өзге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де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заңды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өкілдері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тарапынан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к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сібіне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құрметпен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қаралуына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тиісінше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мінез-құлық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көрсетілуіне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;</a:t>
            </a:r>
          </a:p>
          <a:p>
            <a:r>
              <a:rPr lang="ru-RU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4) к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қызметін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жүзеге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асыру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үшін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ұйымдастырушылық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материалдық-техникалық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қамтамасыз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етілуге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қажетті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жағдайлардың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жасалуына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; </a:t>
            </a:r>
            <a:endParaRPr lang="ru-RU" dirty="0" smtClean="0">
              <a:solidFill>
                <a:srgbClr val="000000"/>
              </a:solidFill>
              <a:latin typeface="Roboto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Roboto"/>
              </a:rPr>
              <a:t>5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)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ғылыми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зерттеу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шығармашылық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эксперименттік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қызметті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жүзеге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асыруға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педагогтік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практикаға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жаңа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дістемелер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мен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технологияларды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енгізуге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; </a:t>
            </a:r>
            <a:endParaRPr lang="ru-RU" dirty="0" smtClean="0">
              <a:solidFill>
                <a:srgbClr val="000000"/>
              </a:solidFill>
              <a:latin typeface="Roboto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Roboto"/>
              </a:rPr>
              <a:t>6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)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тиісті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деңгейінің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мемлекеттік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жалпыға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міндетті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стандартының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талаптары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сақталған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кезде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шығармашылық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бастамаға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оқыту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мен т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рбиелеудің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авторлық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бағдарламалары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мен 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дістерін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зірлеуге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қолдануға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оқыту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мен т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рбиелеудің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жаңа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неғұрлым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жетілдірілген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дістерін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дамытуға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таратуға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; </a:t>
            </a:r>
            <a:endParaRPr lang="ru-RU" dirty="0" smtClean="0">
              <a:solidFill>
                <a:srgbClr val="000000"/>
              </a:solidFill>
              <a:latin typeface="Roboto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Roboto"/>
              </a:rPr>
              <a:t>7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)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бағдарламасына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с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йкес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оқыту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мен т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рбиелеудің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оқу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құралдарын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материалдарын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өзге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де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құралдарын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таңдауға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;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671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6729" y="117693"/>
            <a:ext cx="864096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8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бағдарламаларын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оқу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жоспарларын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қызметінің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дістемелік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материалдары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мен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өзге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де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құрауыштарын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сондай-ақ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оқулықтарды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оқу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дістемелік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кешендер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мен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оқу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құралдарын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зірлеуге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қаты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суға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; </a:t>
            </a:r>
            <a:endParaRPr lang="ru-RU" sz="2400" dirty="0" smtClean="0">
              <a:solidFill>
                <a:srgbClr val="000000"/>
              </a:solidFill>
              <a:latin typeface="Roboto"/>
            </a:endParaRPr>
          </a:p>
          <a:p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9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жұмыс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орны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бойынша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сайланбалы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лауазымға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сайлануға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не оны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атқаруға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;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10)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сапасын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жетілдіруге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бағытталған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оның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ішінде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ұйымының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қызметіне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қатысты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м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селелерді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талқылауға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қатысуға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; </a:t>
            </a:r>
            <a:endParaRPr lang="ru-RU" sz="2400" dirty="0" smtClean="0">
              <a:solidFill>
                <a:srgbClr val="000000"/>
              </a:solidFill>
              <a:latin typeface="Roboto"/>
            </a:endParaRPr>
          </a:p>
          <a:p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11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ұйымын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басқарудың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алқалы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органдарының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жұмысына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қатысуға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;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12) бес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жылда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бір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реттен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сиретпей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біліктілігін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арттыруға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; </a:t>
            </a:r>
            <a:endParaRPr lang="ru-RU" sz="2400" dirty="0" smtClean="0">
              <a:solidFill>
                <a:srgbClr val="000000"/>
              </a:solidFill>
              <a:latin typeface="Roboto"/>
            </a:endParaRPr>
          </a:p>
          <a:p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13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үздіксіз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к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дамуға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біліктілікті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арттыру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нысандарын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таңдауға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; </a:t>
            </a:r>
            <a:endParaRPr lang="ru-RU" sz="2400" dirty="0" smtClean="0">
              <a:solidFill>
                <a:srgbClr val="000000"/>
              </a:solidFill>
              <a:latin typeface="Roboto"/>
            </a:endParaRPr>
          </a:p>
          <a:p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14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біліктілік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санатының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мерзімінен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бұрын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берілуіне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; </a:t>
            </a:r>
            <a:endParaRPr lang="ru-RU" sz="2400" dirty="0" smtClean="0">
              <a:solidFill>
                <a:srgbClr val="000000"/>
              </a:solidFill>
              <a:latin typeface="Roboto"/>
            </a:endParaRPr>
          </a:p>
          <a:p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15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заңнамасында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белгіленген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т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ртіппен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жеке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педагогтік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қызметке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; </a:t>
            </a:r>
            <a:endParaRPr lang="ru-RU" sz="2400" dirty="0" smtClean="0">
              <a:solidFill>
                <a:srgbClr val="000000"/>
              </a:solidFill>
              <a:latin typeface="Roboto"/>
            </a:endParaRPr>
          </a:p>
          <a:p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16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) к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қызметіндегі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табыстары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үшін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көтермеленуге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;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9941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0648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0000"/>
                </a:solidFill>
                <a:latin typeface="Roboto"/>
              </a:rPr>
              <a:t>17) «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скери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қызмет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скери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қызметшілердің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м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ртебесі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туралы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»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Заңына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с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йкес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скери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қызметке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шақыруды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кейінге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қалдыруға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; </a:t>
            </a:r>
            <a:endParaRPr lang="ru-RU" sz="2000" dirty="0" smtClean="0">
              <a:solidFill>
                <a:srgbClr val="000000"/>
              </a:solidFill>
              <a:latin typeface="Roboto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Roboto"/>
              </a:rPr>
              <a:t>18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)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заңнамасында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айқын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далған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т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ртіппен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шарттарда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к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дағдыларын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сақтап-тұру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арттыру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үшін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«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Болашақ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»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халықаралық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стипендиясы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бойынша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тағылымдамадан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өтуге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; 19)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өзіне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қатысты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қабылданатын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ұйым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басшысының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актілеріне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, 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рекеттеріне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шешімдеріне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жоғары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тұрған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лауазымды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адамдарға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немесе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сотқа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шағым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жасауға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; </a:t>
            </a:r>
            <a:endParaRPr lang="ru-RU" sz="2000" dirty="0" smtClean="0">
              <a:solidFill>
                <a:srgbClr val="000000"/>
              </a:solidFill>
              <a:latin typeface="Roboto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Roboto"/>
              </a:rPr>
              <a:t>20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)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алушылар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, т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рбиеленушілер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олардың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ата-анасы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немесе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өзге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де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заңды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өкілдері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тарапынан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арнамысы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мен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қадір-қасиетіне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құрмет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көрсетілуіне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құқығы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; </a:t>
            </a:r>
            <a:endParaRPr lang="ru-RU" sz="2000" dirty="0" smtClean="0">
              <a:solidFill>
                <a:srgbClr val="000000"/>
              </a:solidFill>
              <a:latin typeface="Roboto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Roboto"/>
              </a:rPr>
              <a:t>21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)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заңнамасында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көзделген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өзге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де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құқықтары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бар.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Педагогтің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осы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баптың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1-тармағында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көзделген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құқық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тарын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жүзеге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асыру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басқа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адамдардың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құқықтары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мен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бостандықтарын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бұзбауға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тиіс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7507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568952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8-БАП. ПЕДАГОГТІҢ МАТЕРИАЛДЫҚ ҚАМТАМАСЫЗ ЕТІЛУ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ҚҰҚЫҒЫ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err="1">
                <a:solidFill>
                  <a:srgbClr val="000000"/>
                </a:solidFill>
                <a:latin typeface="Roboto"/>
              </a:rPr>
              <a:t>Мемлекеттік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ұйымдарда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к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қызметін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жүзеге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асыратын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педагогке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еңбегіне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ақы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төлеу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жүйесі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лауазымдық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айлықақылар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қосымша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ақылар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үстемеақылар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ынталандыру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сипатындағы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басқа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да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төлемдер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заңнамасында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белгіленген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т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ртіппен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айқындалады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.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Жекеменшік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ұйымдарында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к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қызметін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жүзеге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асыратын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педагогтердің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еңбегіне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ақы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төлеуді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олардың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құрылтайшылары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немесе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соған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у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кілеттік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берілген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адам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заңнамасына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с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йкес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айқындайды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.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Мемлекеттік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ұйымдар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педагогтерінің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жалақысын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есептеу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қағидаларын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саласындағы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у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кілетті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орган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еңбек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жөніндегі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у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кілетті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мемлекеттік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органмен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келісу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бойынша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бекітеді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.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Мемлекеттік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ұйымдарында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к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қызметін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жүзеге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асыратын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педагогтердің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айлық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жалақысын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есептеу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үшін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бір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аптаға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нормативтік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оқу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жүктемесі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: 1) 16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сағат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– орта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ұйымдары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үшін</a:t>
            </a:r>
            <a:r>
              <a:rPr lang="ru-RU" sz="2000" dirty="0" smtClean="0">
                <a:solidFill>
                  <a:srgbClr val="000000"/>
                </a:solidFill>
                <a:latin typeface="Roboto"/>
              </a:rPr>
              <a:t>;</a:t>
            </a:r>
          </a:p>
          <a:p>
            <a:r>
              <a:rPr lang="ru-RU" sz="20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2) 18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сағат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: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техникалық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не к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, орта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білімнен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кейінгі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білімнің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бағдарламаларын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іске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асыратын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ұйымдары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үшін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;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алушылар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мен т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рбиеленушілерге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қосымша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ұйымдары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үшін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;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мамандандырылған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арнаулы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ұйымдары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үшін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; 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93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015" y="-9890"/>
            <a:ext cx="878497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0000"/>
                </a:solidFill>
                <a:latin typeface="Roboto"/>
              </a:rPr>
              <a:t>3) 24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сағат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: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мектепке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дейінгі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ұйымдар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мектепке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дейінгі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т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рбие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мен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оқытудың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мектепалды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топтары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ұйымдарының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мектепалды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сыныптары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үшін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;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балалар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мен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жасөспірімдердің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спорттық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ұйымдары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үшін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; </a:t>
            </a:r>
            <a:endParaRPr lang="ru-RU" sz="2000" dirty="0" smtClean="0">
              <a:solidFill>
                <a:srgbClr val="000000"/>
              </a:solidFill>
              <a:latin typeface="Roboto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Roboto"/>
              </a:rPr>
              <a:t>4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) 30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сағат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–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интернаттық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ұйымдардың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демалыс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лагерьлерінің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техникалық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не к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, орта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білімнен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кейінгі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ұйымдары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жатақханаларының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т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рбиешілері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үшін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; </a:t>
            </a:r>
            <a:endParaRPr lang="ru-RU" sz="2000" dirty="0" smtClean="0">
              <a:solidFill>
                <a:srgbClr val="000000"/>
              </a:solidFill>
              <a:latin typeface="Roboto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Roboto"/>
              </a:rPr>
              <a:t>5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) 25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сағат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–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арнайы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000" dirty="0" err="1" smtClean="0">
                <a:solidFill>
                  <a:srgbClr val="000000"/>
                </a:solidFill>
                <a:latin typeface="Roboto"/>
              </a:rPr>
              <a:t>ұйымдарының</a:t>
            </a:r>
            <a:r>
              <a:rPr lang="ru-RU" sz="20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ж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жетім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балалар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мен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ата-анасының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қамқорлығынсыз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қалған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балаларға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арналған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ұйымдарының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т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рбиешілері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үшін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белгіленеді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.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Мемлекеттік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ұйымдардың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педагогіне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негізгі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жұмыс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орны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бойынша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: философия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докторы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(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PhD),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бейіні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бойынша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доктор д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режесі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үшін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–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республикалық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бюджет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туралы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заңда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белгіленген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тиісті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қаржы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жылының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1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қаңтарына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қолданыста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болатын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айлық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есептік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көрсеткіштің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17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еселенген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мөлшерінде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;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ғылым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кандидаты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ғылыми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д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режесі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үшін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–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республикалық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бюджет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туралы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заңда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белгіленген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тиісті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қаржы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жылының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1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қаңтарына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қолданыста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болатын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айлық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есептік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Roboto"/>
              </a:rPr>
              <a:t>көрсеткіштің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9979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97346"/>
            <a:ext cx="874846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Roboto"/>
              </a:rPr>
              <a:t>17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еселенген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мөлшерінде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ғылым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докторы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ғылыми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д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режесі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үшін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айлық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есептік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көрсеткіштің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34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еселенген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мөлшерінде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қосымша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ақы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белгіленеді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Мемлекеттік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орта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ұйымында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к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қызметін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жүзеге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асыратын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педагогке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негізгі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жұмыс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орны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бойынша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ғылыми-педагогикалық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бағыт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бойынша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магистр д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режесі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үшін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республикалық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бюджет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туралы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заңда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белгіленген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тиісті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қаржы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жылының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1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қаңтарына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қолданыста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болатын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айлық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есептік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көрсеткіштің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10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еселенген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мөлшерінде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қосымша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ақы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белгіленеді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Жергілікті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атқарушы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органдар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педагогтерге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республикалық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бюджет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туралы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заңда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белгіленген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тиісті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қаржы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жылының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1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қаңтарына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қолданыста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болатын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айлық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есептік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көрсеткіштің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кемінде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300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еселенген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мөлшерінде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сыйақы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түрінде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қосымша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ынталандыру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төлемдерін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белгілеуге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құқылы</a:t>
            </a:r>
            <a:r>
              <a:rPr lang="ru-RU" sz="2400" dirty="0">
                <a:solidFill>
                  <a:prstClr val="black"/>
                </a:solidFill>
              </a:rPr>
              <a:t/>
            </a:r>
            <a:br>
              <a:rPr lang="ru-RU" sz="2400" dirty="0">
                <a:solidFill>
                  <a:prstClr val="black"/>
                </a:solidFill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4486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640960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Roboto"/>
              </a:rPr>
              <a:t>9-БАП. ПЕДАГОГТІҢ КӨТЕРМЕЛЕНУГЕ </a:t>
            </a:r>
            <a:r>
              <a:rPr lang="ru-RU" b="1" dirty="0" smtClean="0">
                <a:solidFill>
                  <a:srgbClr val="FF0000"/>
                </a:solidFill>
                <a:latin typeface="Roboto"/>
              </a:rPr>
              <a:t>ҚҰҚЫҒЫ</a:t>
            </a:r>
            <a:endParaRPr lang="ru-RU" b="1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000" dirty="0" err="1" smtClean="0">
                <a:solidFill>
                  <a:srgbClr val="000000"/>
                </a:solidFill>
                <a:latin typeface="Roboto"/>
              </a:rPr>
              <a:t>Адал</a:t>
            </a:r>
            <a:r>
              <a:rPr lang="ru-RU" sz="20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еңбегі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өзінің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к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міндеттерін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үлгілі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орындағаны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үшін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педагогке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заңнамасында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сондай-ақ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ұйымның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ішкі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т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ртіп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қағидаларында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көзделген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көтермелеулер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қолданылады</a:t>
            </a:r>
            <a:r>
              <a:rPr lang="ru-RU" sz="2000" dirty="0" smtClean="0">
                <a:solidFill>
                  <a:srgbClr val="000000"/>
                </a:solidFill>
                <a:latin typeface="Roboto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Педагогтің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аса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үздік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жетістіктері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Республикасына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сіңірген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айрықша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еңбегі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үшін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оған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«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мемлекеттік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наградалары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туралы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»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Заңына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с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йкес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мемлекеттік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наградалар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оның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ішінде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«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Қазақстанның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еңбек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сіңірген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ұстазы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»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құрметті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атағы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беріледі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. «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Қазақстанның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еңбек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сіңірген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ұстазы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»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құрметті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атағына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ие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болған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педагог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республикалық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бюджет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туралы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заңда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белгіленген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тиісті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қаржы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жылының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1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қаңтарына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қолданыста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болатын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айлық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есептік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көрсеткіштің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1000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еселенген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мөлшерінде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біржолғы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төлем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Roboto"/>
              </a:rPr>
              <a:t>алады</a:t>
            </a:r>
            <a:r>
              <a:rPr lang="ru-RU" sz="2000" dirty="0" smtClean="0">
                <a:solidFill>
                  <a:srgbClr val="000000"/>
                </a:solidFill>
                <a:latin typeface="Roboto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err="1" smtClean="0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0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беру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саласындағы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у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кілетті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орган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айқын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дайтын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тізбе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бойынша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алушылар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мен т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рбие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ленушілер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арасындағы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халықаралық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олим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пиадалардың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конкурстардың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спорттық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жарыс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тардың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жеңімпазын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жүлдегерін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дайындаған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педагогке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тиісті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мемлекеттік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ұйымының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қызметі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бойынша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үнемдеу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есебінен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үш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лауазымдық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айлықақы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мөлшерінде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біржолғы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сыйақы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төленеді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6488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42493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0000"/>
                </a:solidFill>
                <a:latin typeface="Roboto"/>
              </a:rPr>
              <a:t>4.Жергілікті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атқарушы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органдар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біржолғы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сыйақы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төлей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отырып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немесе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онсыз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жергілікті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ерекшелік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белгілері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мен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құрметті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атақтарды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тағайындау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ынталандырудың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өзге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де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нысандары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арқылы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оның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ішінде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Республикасында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белгіленген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мерекелік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күндерге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орай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педагогтерді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көтермелеудің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қосымша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шараларын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белгілеуге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құқылы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.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Жергілікті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ерекшелік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белгілері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мен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құрметті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атақтардың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сипаттамасын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оларды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беру т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ртібін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оның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ішінде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біржолғы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сыйақы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төлемдерінің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мөлшерін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жергілікті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атқарушы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орган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айқындайды</a:t>
            </a:r>
            <a:r>
              <a:rPr lang="ru-RU" sz="2000" dirty="0" smtClean="0">
                <a:solidFill>
                  <a:srgbClr val="000000"/>
                </a:solidFill>
                <a:latin typeface="Roboto"/>
              </a:rPr>
              <a:t>.</a:t>
            </a:r>
          </a:p>
          <a:p>
            <a:r>
              <a:rPr lang="ru-RU" sz="2000" dirty="0" smtClean="0">
                <a:solidFill>
                  <a:srgbClr val="000000"/>
                </a:solidFill>
                <a:latin typeface="Roboto"/>
              </a:rPr>
              <a:t>5.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Жыл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сайын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республикалық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бюджет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қаражаты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есебінен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«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Үздік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педагог»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атағын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иеленушіге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Үкіметі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айқындайтын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мөлшерде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не т</a:t>
            </a:r>
            <a:r>
              <a:rPr lang="en-US" sz="20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ртіппен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сыйақы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Roboto"/>
              </a:rPr>
              <a:t>төленеді</a:t>
            </a:r>
            <a:r>
              <a:rPr lang="ru-RU" sz="2000" dirty="0">
                <a:solidFill>
                  <a:srgbClr val="000000"/>
                </a:solidFill>
                <a:latin typeface="Roboto"/>
              </a:rPr>
              <a:t>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658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-79653"/>
            <a:ext cx="82089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solidFill>
                <a:srgbClr val="000000"/>
              </a:solidFill>
              <a:latin typeface="Roboto"/>
            </a:endParaRPr>
          </a:p>
          <a:p>
            <a:r>
              <a:rPr lang="ru-RU" sz="2400" dirty="0" smtClean="0">
                <a:solidFill>
                  <a:srgbClr val="FF0000"/>
                </a:solidFill>
                <a:latin typeface="Roboto"/>
              </a:rPr>
              <a:t>10-БАП</a:t>
            </a:r>
            <a:r>
              <a:rPr lang="ru-RU" sz="2400" dirty="0">
                <a:solidFill>
                  <a:srgbClr val="FF0000"/>
                </a:solidFill>
                <a:latin typeface="Roboto"/>
              </a:rPr>
              <a:t>. ПЕДАГОГТІК ҚАЙТА ДАЯРЛАУ </a:t>
            </a:r>
            <a:endParaRPr lang="ru-RU" sz="2400" dirty="0" smtClean="0">
              <a:solidFill>
                <a:srgbClr val="FF0000"/>
              </a:solidFill>
              <a:latin typeface="Roboto"/>
            </a:endParaRPr>
          </a:p>
          <a:p>
            <a:r>
              <a:rPr lang="ru-RU" sz="2400" dirty="0" smtClean="0">
                <a:solidFill>
                  <a:srgbClr val="FF0000"/>
                </a:solidFill>
                <a:latin typeface="Roboto"/>
              </a:rPr>
              <a:t>1.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Педагогтік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білімі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жоқ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тиісті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бейіні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бойынша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педагогтің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к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қызметіне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алғаш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рет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кірісетін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к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білімі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бар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адамдар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жоғары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не (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немесе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жоғары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оқу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орнынан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кейінгі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ұйымдарының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базасында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педагогтік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қайта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даярлаудан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өтеді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. </a:t>
            </a:r>
            <a:endParaRPr lang="ru-RU" sz="2400" dirty="0" smtClean="0">
              <a:solidFill>
                <a:srgbClr val="000000"/>
              </a:solidFill>
              <a:latin typeface="Roboto"/>
            </a:endParaRPr>
          </a:p>
          <a:p>
            <a:r>
              <a:rPr lang="ru-RU" sz="2400" dirty="0" smtClean="0">
                <a:solidFill>
                  <a:srgbClr val="FF0000"/>
                </a:solidFill>
                <a:latin typeface="Roboto"/>
              </a:rPr>
              <a:t>2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.Педагогтік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қайта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даярлау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т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ртібін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саласындағы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у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кілетті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орган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айқындайды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. </a:t>
            </a:r>
            <a:endParaRPr lang="ru-RU" sz="2400" dirty="0" smtClean="0">
              <a:solidFill>
                <a:srgbClr val="000000"/>
              </a:solidFill>
              <a:latin typeface="Roboto"/>
            </a:endParaRPr>
          </a:p>
          <a:p>
            <a:r>
              <a:rPr lang="ru-RU" sz="2400" dirty="0" smtClean="0">
                <a:solidFill>
                  <a:srgbClr val="FF0000"/>
                </a:solidFill>
                <a:latin typeface="Roboto"/>
              </a:rPr>
              <a:t>3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.Осы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баптың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нормалары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қосымша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білімнің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бағдарламалары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бойынша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педагогтің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к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қызметін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жүзеге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асыратын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адамдарға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қолданылмайды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5141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Жадыра\Desktop\80709566_10215149822195169_2201802172406956032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60648"/>
            <a:ext cx="8686800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131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56895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Roboto"/>
              </a:rPr>
              <a:t>11-БАП. ПЕДАГОГТІҢ К</a:t>
            </a:r>
            <a:r>
              <a:rPr lang="en-US" dirty="0">
                <a:solidFill>
                  <a:srgbClr val="FF0000"/>
                </a:solidFill>
                <a:latin typeface="Roboto"/>
              </a:rPr>
              <a:t>Ə</a:t>
            </a:r>
            <a:r>
              <a:rPr lang="ru-RU" dirty="0">
                <a:solidFill>
                  <a:srgbClr val="FF0000"/>
                </a:solidFill>
                <a:latin typeface="Roboto"/>
              </a:rPr>
              <a:t>СІПТІК ҚЫЗМЕТІМЕН АЙНАЛЫСУҒА ҚОЛ ЖЕТКІЗУДІ ШЕКТЕУ </a:t>
            </a:r>
            <a:endParaRPr lang="ru-RU" dirty="0" smtClean="0">
              <a:solidFill>
                <a:srgbClr val="FF0000"/>
              </a:solidFill>
              <a:latin typeface="Roboto"/>
            </a:endParaRPr>
          </a:p>
          <a:p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Педагогтің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к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қызметіне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: </a:t>
            </a:r>
            <a:endParaRPr lang="ru-RU" sz="2400" dirty="0" smtClean="0">
              <a:solidFill>
                <a:srgbClr val="000000"/>
              </a:solidFill>
              <a:latin typeface="Roboto"/>
            </a:endParaRPr>
          </a:p>
          <a:p>
            <a:pPr marL="457200" indent="-457200">
              <a:buAutoNum type="arabicParenR"/>
            </a:pP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соттың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заңды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күшіне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енген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үкіміне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с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йкес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педагогтің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к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қызметін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жүзеге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асыру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құқығынан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айырылған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; </a:t>
            </a:r>
            <a:endParaRPr lang="ru-RU" sz="2400" dirty="0" smtClean="0">
              <a:solidFill>
                <a:srgbClr val="000000"/>
              </a:solidFill>
              <a:latin typeface="Roboto"/>
            </a:endParaRPr>
          </a:p>
          <a:p>
            <a:pPr marL="457200" indent="-457200">
              <a:buAutoNum type="arabicParenR"/>
            </a:pP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заңдарында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белгіленген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т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ртіппен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рекетке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қабілетсіз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немесе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рекет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қабілеті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шектеулі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деп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танылған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; </a:t>
            </a:r>
            <a:endParaRPr lang="ru-RU" sz="2400" dirty="0" smtClean="0">
              <a:solidFill>
                <a:srgbClr val="000000"/>
              </a:solidFill>
              <a:latin typeface="Roboto"/>
            </a:endParaRPr>
          </a:p>
          <a:p>
            <a:pPr marL="457200" indent="-457200">
              <a:buAutoNum type="arabicParenR"/>
            </a:pP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медициналық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қарсы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көрсетілімдері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бар,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психиатриялық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не (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немесе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наркологиялық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есепте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тұрған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; </a:t>
            </a:r>
          </a:p>
          <a:p>
            <a:pPr marL="457200" indent="-457200">
              <a:buAutoNum type="arabicParenR"/>
            </a:pP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техникалық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ж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не к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, орта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білімнен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кейінгі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жоғары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немесе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жоғары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оқу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орнынан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кейінгі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білімі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туралы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құжаттары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жоқ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адамдар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; </a:t>
            </a:r>
          </a:p>
          <a:p>
            <a:pPr marL="457200" indent="-457200">
              <a:buAutoNum type="arabicParenR"/>
            </a:pP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Еңбек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кодексінде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көзделген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өзге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де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шектеулер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негізінде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жіберілмейді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351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5689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Roboto"/>
              </a:rPr>
              <a:t>12-БАП. </a:t>
            </a:r>
            <a:r>
              <a:rPr lang="en-US" dirty="0">
                <a:solidFill>
                  <a:srgbClr val="FF0000"/>
                </a:solidFill>
                <a:latin typeface="Roboto"/>
              </a:rPr>
              <a:t>Ə</a:t>
            </a:r>
            <a:r>
              <a:rPr lang="ru-RU" dirty="0">
                <a:solidFill>
                  <a:srgbClr val="FF0000"/>
                </a:solidFill>
                <a:latin typeface="Roboto"/>
              </a:rPr>
              <a:t>ЛЕУМЕТТІК </a:t>
            </a:r>
            <a:r>
              <a:rPr lang="ru-RU" dirty="0" smtClean="0">
                <a:solidFill>
                  <a:srgbClr val="FF0000"/>
                </a:solidFill>
                <a:latin typeface="Roboto"/>
              </a:rPr>
              <a:t>КЕПІЛДІКТЕР</a:t>
            </a:r>
          </a:p>
          <a:p>
            <a:r>
              <a:rPr lang="ru-RU" dirty="0" err="1">
                <a:solidFill>
                  <a:srgbClr val="000000"/>
                </a:solidFill>
                <a:latin typeface="Roboto"/>
              </a:rPr>
              <a:t>Педагогтерге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: </a:t>
            </a:r>
            <a:endParaRPr lang="ru-RU" dirty="0" smtClean="0">
              <a:solidFill>
                <a:srgbClr val="000000"/>
              </a:solidFill>
              <a:latin typeface="Roboto"/>
            </a:endParaRPr>
          </a:p>
          <a:p>
            <a:pPr marL="342900" indent="-342900">
              <a:buAutoNum type="arabicParenR"/>
            </a:pPr>
            <a:r>
              <a:rPr lang="ru-RU" dirty="0" err="1" smtClean="0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заңнамасына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с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йкес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тұрғынжайға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оның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ішінде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қызметтік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тұрғынжайға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не (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немесе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)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жатақханаға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; </a:t>
            </a:r>
            <a:endParaRPr lang="ru-RU" dirty="0" smtClean="0">
              <a:solidFill>
                <a:srgbClr val="000000"/>
              </a:solidFill>
              <a:latin typeface="Roboto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Roboto"/>
              </a:rPr>
              <a:t>2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)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заңнамасында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көзделген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т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ртіппен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жеке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тұрғын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үй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құрылысы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үшін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жер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учаскелеріне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кепілдік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беріледі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Ауылдық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елді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мекендерде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к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қызметін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жүзеге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асыратын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педагогтерге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жеке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тұрғын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үй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құрылысы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үшін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жер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учаскелерін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заңнамасында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көзделген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басымдық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т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ртіппен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жүзеге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асырылады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; </a:t>
            </a:r>
            <a:endParaRPr lang="ru-RU" dirty="0" smtClean="0">
              <a:solidFill>
                <a:srgbClr val="000000"/>
              </a:solidFill>
              <a:latin typeface="Roboto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Roboto"/>
              </a:rPr>
              <a:t>3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)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ұзақтығы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күнтізбелік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56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күн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жыл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сайынғы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ақы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төленетін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еңбек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демалысына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; 4)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өздеріне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кезекті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еңбек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демалысы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берілген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кезде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күнтізбелік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жылда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бір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рет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кемінде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бір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лауазымдық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айлықақы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мөлшерінде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сауықтыруға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арналған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рдемақыға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кепілдік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беріледі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Педагогтің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жұмыс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уақыты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мен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демалыс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уақыты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режимінің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ерекшеліктері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саласындағы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у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кілетті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орган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тиісті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саланың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у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кілетті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органдарымен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келісу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бойынша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бекітетін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қағидаларда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айқындалады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Педагогтердің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балаларына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тұрғылықты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жері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бойынша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мектепке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дейінгі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ұйымдардан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орындарды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жергілікті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атқарушы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органдар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бірінші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кезектегі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т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ртіппен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береді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529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0535" y="332656"/>
            <a:ext cx="864096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Roboto"/>
              </a:rPr>
              <a:t>Педагог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денсаулық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сақтау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саласындағы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заңнамасына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с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йкес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денсаулық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сақтау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саласындағы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құқықтарды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қамтамасыз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ететін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леуметтік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кепілдіктерді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иеленеді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Ауылдық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елді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мекенде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к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қызметін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жүзеге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асыратын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педагогке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: </a:t>
            </a:r>
            <a:endParaRPr lang="ru-RU" dirty="0" smtClean="0">
              <a:solidFill>
                <a:srgbClr val="000000"/>
              </a:solidFill>
              <a:latin typeface="Roboto"/>
            </a:endParaRPr>
          </a:p>
          <a:p>
            <a:pPr marL="342900" indent="-342900">
              <a:buAutoNum type="arabicParenR"/>
            </a:pP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жергілікті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өкілді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органдардың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шешімі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бойынша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қала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жағдайында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к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қызметін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жүзеге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асыратын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педагогтердің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ставкаларымен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салыстырғанда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айлықақылар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мен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тарифтік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ставкалар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кемінде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жиырма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бес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пайызға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арттырылып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белгіленеді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; </a:t>
            </a:r>
            <a:endParaRPr lang="ru-RU" dirty="0" smtClean="0">
              <a:solidFill>
                <a:srgbClr val="000000"/>
              </a:solidFill>
              <a:latin typeface="Roboto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Roboto"/>
              </a:rPr>
              <a:t>2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)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жергілікті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өкілді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органдар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бекіткен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т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ртіппен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мөлшерде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бюджет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қаражаты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есебінен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коммуналдық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көрсетілетін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қызметтерге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ақы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төлеу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отын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сатып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алу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бойынша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леуметтік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қолдау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көрсетіледі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Ауылдық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елді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мекендерге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к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қызметін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жүзеге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асыру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тұру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үшін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келген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педагогке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жергілікті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өкілді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органдардың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шешімі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бойынша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көтерме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рдемақы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тұрғын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үй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сатып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алу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немесе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салу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үшін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леуметтік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қолдау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көрсетіледі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Жергілікті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атқарушы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органдар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педагогке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тұрғынжайды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жалдау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жалға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алу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)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үшін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коммуналдық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көрсетілетін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қызметтерге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өтемақы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төлемдерін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санаторийлік-курорттық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емделуге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демалуға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жолдама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сатып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алу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үшін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толық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немесе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ішінара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төлемдер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сондайақ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педагогті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леуметтік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қолдауға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бағытталған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өзге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де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жеңілдіктер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белгілеуге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құқылы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185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8847"/>
            <a:ext cx="8064896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Roboto"/>
              </a:rPr>
              <a:t>13-БАП. Т</a:t>
            </a:r>
            <a:r>
              <a:rPr lang="en-US" sz="2800" dirty="0">
                <a:solidFill>
                  <a:srgbClr val="FF0000"/>
                </a:solidFill>
                <a:latin typeface="Roboto"/>
              </a:rPr>
              <a:t>Ə</a:t>
            </a:r>
            <a:r>
              <a:rPr lang="ru-RU" sz="2800" dirty="0">
                <a:solidFill>
                  <a:srgbClr val="FF0000"/>
                </a:solidFill>
                <a:latin typeface="Roboto"/>
              </a:rPr>
              <a:t>ЛІМГЕРЛІК </a:t>
            </a:r>
            <a:endParaRPr lang="ru-RU" sz="2800" dirty="0" smtClean="0">
              <a:solidFill>
                <a:srgbClr val="FF0000"/>
              </a:solidFill>
              <a:latin typeface="Roboto"/>
            </a:endParaRPr>
          </a:p>
          <a:p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Орта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ұйымында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к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қызметіне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алғаш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рет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кіріскен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педагогке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бір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оқу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жылы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кезеңіне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т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лімгерлікті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жүзеге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асыратын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педагог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бекітіліп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беріледі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. Т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лімгерлікті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жүзеге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асырғаны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үшін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педагогке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заңнамасында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белгіленген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т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ртіппен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қосымша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ақы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төленеді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. Т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лімгерлікті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ұйымдастыру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т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ртібін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не т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лім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герлікті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жүзеге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асыратын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педагогтерге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қойылатын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талаптарды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саласындағы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у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кілетті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орган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айқындайды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FF0000"/>
                </a:solidFill>
                <a:latin typeface="Roboto"/>
              </a:rPr>
              <a:t>14-БАП. ПЕДАГОГКЕ БІЛІКТІЛІК САНАТЫН БЕРУ (РАСТАУ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Педагогтерге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біліктілік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санаттар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саласындағы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у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кілетті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орган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айқындайтын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т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ртіппен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беріледі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расталады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).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6626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28092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Roboto"/>
              </a:rPr>
              <a:t>15-БАП. ПЕДАГОГТІҢ МІНДЕТТЕРІ 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Педагог: </a:t>
            </a:r>
            <a:endParaRPr lang="ru-RU" dirty="0" smtClean="0">
              <a:solidFill>
                <a:srgbClr val="000000"/>
              </a:solidFill>
              <a:latin typeface="Roboto"/>
            </a:endParaRPr>
          </a:p>
          <a:p>
            <a:pPr marL="342900" indent="-342900">
              <a:buAutoNum type="arabicParenR"/>
            </a:pPr>
            <a:r>
              <a:rPr lang="ru-RU" dirty="0" err="1" smtClean="0">
                <a:solidFill>
                  <a:srgbClr val="000000"/>
                </a:solidFill>
                <a:latin typeface="Roboto"/>
              </a:rPr>
              <a:t>өз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қызметінде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тиісті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к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құзыреттерді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меңгеруге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; </a:t>
            </a:r>
            <a:endParaRPr lang="ru-RU" dirty="0" smtClean="0">
              <a:solidFill>
                <a:srgbClr val="000000"/>
              </a:solidFill>
              <a:latin typeface="Roboto"/>
            </a:endParaRPr>
          </a:p>
          <a:p>
            <a:pPr marL="342900" indent="-342900">
              <a:buAutoNum type="arabicParenR"/>
            </a:pPr>
            <a:r>
              <a:rPr lang="ru-RU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оқыту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мен т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рбиелеудің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педагогтік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қағидаттарын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сақтауға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оқыту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мен т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рбиелеудің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сапасын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мемлекеттік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жалпыға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міндетті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стандарттарында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көзделген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талаптардан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төмен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емес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деңгейде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қамтамасыз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етуге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; </a:t>
            </a:r>
            <a:endParaRPr lang="ru-RU" dirty="0" smtClean="0">
              <a:solidFill>
                <a:srgbClr val="000000"/>
              </a:solidFill>
              <a:latin typeface="Roboto"/>
            </a:endParaRPr>
          </a:p>
          <a:p>
            <a:pPr marL="342900" indent="-342900">
              <a:buAutoNum type="arabicParenR"/>
            </a:pPr>
            <a:r>
              <a:rPr lang="ru-RU" dirty="0" err="1" smtClean="0">
                <a:solidFill>
                  <a:srgbClr val="000000"/>
                </a:solidFill>
                <a:latin typeface="Roboto"/>
              </a:rPr>
              <a:t>өзінің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к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шеберлігін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зерттеу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зияткерлік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шығармашылық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деңгейін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үздіксіз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жетілдіруге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оның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ішінде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біліктілік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санаты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деңгейін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бес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жылда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бір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реттен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сиретпей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арттыруға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растауға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); </a:t>
            </a:r>
            <a:endParaRPr lang="ru-RU" dirty="0" smtClean="0">
              <a:solidFill>
                <a:srgbClr val="000000"/>
              </a:solidFill>
              <a:latin typeface="Roboto"/>
            </a:endParaRPr>
          </a:p>
          <a:p>
            <a:pPr marL="342900" indent="-342900">
              <a:buAutoNum type="arabicParenR"/>
            </a:pP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педагогтік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депті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сақтауға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; </a:t>
            </a:r>
            <a:endParaRPr lang="ru-RU" dirty="0" smtClean="0">
              <a:solidFill>
                <a:srgbClr val="000000"/>
              </a:solidFill>
              <a:latin typeface="Roboto"/>
            </a:endParaRPr>
          </a:p>
          <a:p>
            <a:pPr marL="342900" indent="-342900">
              <a:buAutoNum type="arabicParenR"/>
            </a:pPr>
            <a:r>
              <a:rPr lang="ru-RU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заңнамасында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белгіленген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т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ртіппен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міндетті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мерзімдік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медициналық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қарап-тексерулерден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өтуге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;</a:t>
            </a:r>
          </a:p>
          <a:p>
            <a:pPr marL="342900" indent="-342900">
              <a:buAutoNum type="arabicParenR"/>
            </a:pPr>
            <a:r>
              <a:rPr lang="ru-RU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алушылардың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т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рбиеленушілердің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олардың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ата-анасының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немесе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өзге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де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заңды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өкілдерінің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ар-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намысы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мен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қадір-қасиетін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құрметтеуге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; </a:t>
            </a:r>
            <a:endParaRPr lang="ru-RU" dirty="0" smtClean="0">
              <a:solidFill>
                <a:srgbClr val="000000"/>
              </a:solidFill>
              <a:latin typeface="Roboto"/>
            </a:endParaRPr>
          </a:p>
          <a:p>
            <a:pPr marL="342900" indent="-342900">
              <a:buAutoNum type="arabicParenR"/>
            </a:pP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балаларды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заңға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адамның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азаматтың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құқықтарына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бостандықтарына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ата-анасына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үлкендерге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отбасылық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тарихи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не м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дени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құндылықтарға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мемле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кеттік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р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міздерге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құрмет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көрсету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жоғары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иман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дылық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патриоттық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қоршаған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ортаға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ұқыпты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қарау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рухында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т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рбиелеуге</a:t>
            </a:r>
            <a:endParaRPr lang="ru-RU" dirty="0" smtClean="0">
              <a:solidFill>
                <a:srgbClr val="000000"/>
              </a:solidFill>
              <a:latin typeface="Roboto"/>
            </a:endParaRPr>
          </a:p>
          <a:p>
            <a:pPr marL="342900" indent="-342900">
              <a:buAutoNum type="arabicParenR"/>
            </a:pPr>
            <a:r>
              <a:rPr lang="ru-RU" dirty="0" err="1" smtClean="0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алушылар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мен т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рбиеленушілердің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өмірлік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дағдыларын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құзыреттерін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өздігінен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жұмыс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істеуін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шығармашылық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қабілеттерін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дамытуға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саламатты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өмір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салты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м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дениетін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қалыптастыруға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;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75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0"/>
            <a:ext cx="8784976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srgbClr val="000000"/>
                </a:solidFill>
                <a:latin typeface="Roboto"/>
              </a:rPr>
              <a:t>9)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ұйымының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басшылығына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өмірлік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қиын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жағдайда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жүрген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баланың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анықталу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фактілері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туралы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дереу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Roboto"/>
              </a:rPr>
              <a:t>хабарлауға</a:t>
            </a:r>
            <a:endParaRPr lang="ru-RU" dirty="0" smtClean="0">
              <a:solidFill>
                <a:srgbClr val="000000"/>
              </a:solidFill>
              <a:latin typeface="Roboto"/>
            </a:endParaRPr>
          </a:p>
          <a:p>
            <a:pPr lvl="0"/>
            <a:r>
              <a:rPr lang="ru-RU" dirty="0">
                <a:solidFill>
                  <a:srgbClr val="000000"/>
                </a:solidFill>
                <a:latin typeface="Roboto"/>
              </a:rPr>
              <a:t>10)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құқық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қорғау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органдарына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ұйымының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басшылығына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қылмыстық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не 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кімшілік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құқық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бұзушылық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белгілері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бар 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рекеттерді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(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рекетсіздікті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) к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мелетке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толмағандардың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жасау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немесе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оларға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қатысты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жасалу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оның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ішінде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ұйымынан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тыс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жерде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к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қызметіне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байланысты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өзіне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белгілі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болған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фактілер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туралы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дереу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хабарлауға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;</a:t>
            </a:r>
          </a:p>
          <a:p>
            <a:pPr lvl="0"/>
            <a:r>
              <a:rPr lang="ru-RU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11)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алушылар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мен т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рбиеленушілерді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оқыту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не т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рбиелеу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м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селелері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бойынша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ата-анасына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немесе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өзге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де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заңды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өкілдеріне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консультация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беруге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міндетті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. </a:t>
            </a:r>
            <a:endParaRPr lang="ru-RU" dirty="0" smtClean="0">
              <a:solidFill>
                <a:srgbClr val="000000"/>
              </a:solidFill>
              <a:latin typeface="Roboto"/>
            </a:endParaRPr>
          </a:p>
          <a:p>
            <a:pPr lvl="0"/>
            <a:endParaRPr lang="ru-RU" dirty="0">
              <a:solidFill>
                <a:srgbClr val="000000"/>
              </a:solidFill>
              <a:latin typeface="Roboto"/>
            </a:endParaRPr>
          </a:p>
          <a:p>
            <a:pPr lvl="0"/>
            <a:r>
              <a:rPr lang="ru-RU" b="1" dirty="0" smtClean="0">
                <a:solidFill>
                  <a:srgbClr val="000000"/>
                </a:solidFill>
                <a:latin typeface="Roboto"/>
              </a:rPr>
              <a:t>Педагог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процесін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саяси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үгіттеу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алушылар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мен т</a:t>
            </a:r>
            <a:r>
              <a:rPr lang="en-US" b="1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рбиеленушілерді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саяси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діни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немесе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өзге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де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сенім-нанымдарды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қабылдауға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не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олардан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бас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тартуға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м</a:t>
            </a:r>
            <a:r>
              <a:rPr lang="en-US" b="1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жбүрлеу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үшін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, </a:t>
            </a:r>
            <a:r>
              <a:rPr lang="en-US" b="1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леуметтік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, н</a:t>
            </a:r>
            <a:r>
              <a:rPr lang="en-US" b="1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сілдік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ұлттық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немесе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діни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алауыздықты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қоздыру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, </a:t>
            </a:r>
            <a:r>
              <a:rPr lang="en-US" b="1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леуметтік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, н</a:t>
            </a:r>
            <a:r>
              <a:rPr lang="en-US" b="1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сілдік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ұлттық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діни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немесе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тілдік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тиесілік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белгісі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дінге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көзқарасы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бойынша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азаматтардың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ерекшелігін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астамшылығын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не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кемшіндігін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насихаттайтын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оның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ішінде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алушыларға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ұлттары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мен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ұлыстарының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тарихи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ұлттық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діни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b="1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не м</a:t>
            </a:r>
            <a:r>
              <a:rPr lang="en-US" b="1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дени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д</a:t>
            </a:r>
            <a:r>
              <a:rPr lang="en-US" b="1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стүрлері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туралы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анық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емес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м</a:t>
            </a:r>
            <a:r>
              <a:rPr lang="en-US" b="1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ліметтерді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хабарлау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арқылы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үгіттеу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үшін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сондай-ақ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алушыларды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Конституциясына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b="1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заңнамасына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қайшы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келетін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рекеттерге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итермелеу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үшін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пайдалануға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құқылы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емес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53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95123"/>
            <a:ext cx="806489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Roboto"/>
              </a:rPr>
              <a:t>16-БАП. ПЕДАГОГТІК </a:t>
            </a:r>
            <a:r>
              <a:rPr lang="en-US" sz="2400" b="1" dirty="0">
                <a:solidFill>
                  <a:srgbClr val="FF0000"/>
                </a:solidFill>
                <a:latin typeface="Roboto"/>
              </a:rPr>
              <a:t>Ə</a:t>
            </a:r>
            <a:r>
              <a:rPr lang="ru-RU" sz="2400" b="1" dirty="0">
                <a:solidFill>
                  <a:srgbClr val="FF0000"/>
                </a:solidFill>
                <a:latin typeface="Roboto"/>
              </a:rPr>
              <a:t>ДЕП ЖӨНІНДЕГІ КЕҢЕС </a:t>
            </a:r>
            <a:r>
              <a:rPr lang="ru-RU" sz="2400" b="1" dirty="0" smtClean="0">
                <a:solidFill>
                  <a:srgbClr val="FF0000"/>
                </a:solidFill>
                <a:latin typeface="Roboto"/>
              </a:rPr>
              <a:t>1.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Педагогтік 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деп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жөніндегі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кеңестің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қызметі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саласындағы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у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кілетті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орган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бекітетін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педагогтік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деп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жөніндегі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кеңестің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жұмысын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ұйымдастырудың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үлгілік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қағидалары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негізінде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ұйымы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айқындайтын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т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ртіппен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жүзеге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асырылады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.</a:t>
            </a:r>
          </a:p>
          <a:p>
            <a:r>
              <a:rPr lang="ru-RU" sz="2400" dirty="0" smtClean="0">
                <a:solidFill>
                  <a:srgbClr val="FF0000"/>
                </a:solidFill>
                <a:latin typeface="Roboto"/>
              </a:rPr>
              <a:t>2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Педагогтік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деп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жөніндегі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кеңестің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шешімдері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ұсынымдық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сипатта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болады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Педагогті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т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ртіптік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жауаптылыққа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тарту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туралы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шешім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педагогтік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деп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жөніндегі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кеңестің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ұсынымы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еске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ріле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отырып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ұйымы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басшысының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актісімен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қабылданады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Педагогтік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депті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сақтау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туралы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м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селе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қаралған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кезде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педагогтің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: </a:t>
            </a:r>
            <a:endParaRPr lang="ru-RU" dirty="0" smtClean="0">
              <a:solidFill>
                <a:srgbClr val="000000"/>
              </a:solidFill>
              <a:latin typeface="Roboto"/>
            </a:endParaRPr>
          </a:p>
          <a:p>
            <a:pPr marL="342900" indent="-342900">
              <a:buAutoNum type="arabicParenR"/>
            </a:pPr>
            <a:r>
              <a:rPr lang="ru-RU" dirty="0" err="1" smtClean="0">
                <a:solidFill>
                  <a:srgbClr val="000000"/>
                </a:solidFill>
                <a:latin typeface="Roboto"/>
              </a:rPr>
              <a:t>қаралып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отырған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м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селе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туралы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ақпаратты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жазбаша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түрде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алуға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; </a:t>
            </a:r>
            <a:endParaRPr lang="ru-RU" dirty="0" smtClean="0">
              <a:solidFill>
                <a:srgbClr val="000000"/>
              </a:solidFill>
              <a:latin typeface="Roboto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Roboto"/>
              </a:rPr>
              <a:t>2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)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қаралып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отырған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м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селе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бойынша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барлық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материалдармен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танысуға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; 3)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өз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құқықтары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мен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заңды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мүдделерін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заңнамасында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белгіленген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т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ртіппен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жеке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өзі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немесе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өкілі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арқылы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заңға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қайшы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келмейтін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барлық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т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сілдермен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қорғауға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; </a:t>
            </a:r>
            <a:endParaRPr lang="ru-RU" dirty="0" smtClean="0">
              <a:solidFill>
                <a:srgbClr val="000000"/>
              </a:solidFill>
              <a:latin typeface="Roboto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Roboto"/>
              </a:rPr>
              <a:t>4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)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шешімді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жазбаша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түрде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алуға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; </a:t>
            </a:r>
            <a:endParaRPr lang="ru-RU" dirty="0" smtClean="0">
              <a:solidFill>
                <a:srgbClr val="000000"/>
              </a:solidFill>
              <a:latin typeface="Roboto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Roboto"/>
              </a:rPr>
              <a:t>5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)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қабылданған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шешімге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заңнамасында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белгіленген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т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ртіппен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шағым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жасауға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құқығы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бар.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Педагогке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қатысты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талқылаулар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олардың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негізінде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қабылданған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шешімдер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оның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келісімімен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ғана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жариялануы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мүмкін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535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5846"/>
            <a:ext cx="835292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Roboto"/>
              </a:rPr>
              <a:t>17-БАП. ПЕДАГОГТІ К</a:t>
            </a:r>
            <a:r>
              <a:rPr lang="en-US" sz="2400" dirty="0">
                <a:solidFill>
                  <a:srgbClr val="FF0000"/>
                </a:solidFill>
                <a:latin typeface="Roboto"/>
              </a:rPr>
              <a:t>Ə</a:t>
            </a:r>
            <a:r>
              <a:rPr lang="ru-RU" sz="2400" dirty="0">
                <a:solidFill>
                  <a:srgbClr val="FF0000"/>
                </a:solidFill>
                <a:latin typeface="Roboto"/>
              </a:rPr>
              <a:t>СІПТІК ДАЯРЛАУ </a:t>
            </a:r>
            <a:endParaRPr lang="ru-RU" sz="2400" dirty="0" smtClean="0">
              <a:solidFill>
                <a:srgbClr val="FF0000"/>
              </a:solidFill>
              <a:latin typeface="Roboto"/>
            </a:endParaRPr>
          </a:p>
          <a:p>
            <a:r>
              <a:rPr lang="ru-RU" sz="3200" dirty="0" smtClean="0">
                <a:solidFill>
                  <a:srgbClr val="FF0000"/>
                </a:solidFill>
                <a:latin typeface="Roboto"/>
              </a:rPr>
              <a:t>1.</a:t>
            </a:r>
            <a:r>
              <a:rPr lang="ru-RU" sz="3200" dirty="0" smtClean="0">
                <a:solidFill>
                  <a:srgbClr val="000000"/>
                </a:solidFill>
                <a:latin typeface="Roboto"/>
              </a:rPr>
              <a:t>Педагогті 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к</a:t>
            </a:r>
            <a:r>
              <a:rPr lang="en-US" sz="32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3200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Roboto"/>
              </a:rPr>
              <a:t>даярлау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Roboto"/>
              </a:rPr>
              <a:t>техникалық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sz="32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не к</a:t>
            </a:r>
            <a:r>
              <a:rPr lang="en-US" sz="32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3200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, орта </a:t>
            </a:r>
            <a:r>
              <a:rPr lang="ru-RU" sz="3200" dirty="0" err="1">
                <a:solidFill>
                  <a:srgbClr val="000000"/>
                </a:solidFill>
                <a:latin typeface="Roboto"/>
              </a:rPr>
              <a:t>білімнен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Roboto"/>
              </a:rPr>
              <a:t>кейінгі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Roboto"/>
              </a:rPr>
              <a:t>жоғары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sz="32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не (</a:t>
            </a:r>
            <a:r>
              <a:rPr lang="ru-RU" sz="3200" dirty="0" err="1">
                <a:solidFill>
                  <a:srgbClr val="000000"/>
                </a:solidFill>
                <a:latin typeface="Roboto"/>
              </a:rPr>
              <a:t>неме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 се) </a:t>
            </a:r>
            <a:r>
              <a:rPr lang="ru-RU" sz="3200" dirty="0" err="1">
                <a:solidFill>
                  <a:srgbClr val="000000"/>
                </a:solidFill>
                <a:latin typeface="Roboto"/>
              </a:rPr>
              <a:t>жоғары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Roboto"/>
              </a:rPr>
              <a:t>оқу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Roboto"/>
              </a:rPr>
              <a:t>орнынан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Roboto"/>
              </a:rPr>
              <a:t>кейінгі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Roboto"/>
              </a:rPr>
              <a:t>білімнің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3200" dirty="0" err="1">
                <a:solidFill>
                  <a:srgbClr val="000000"/>
                </a:solidFill>
                <a:latin typeface="Roboto"/>
              </a:rPr>
              <a:t>бағдарламаларын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Roboto"/>
              </a:rPr>
              <a:t>іске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Roboto"/>
              </a:rPr>
              <a:t>асыратын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3200" dirty="0" err="1">
                <a:solidFill>
                  <a:srgbClr val="000000"/>
                </a:solidFill>
                <a:latin typeface="Roboto"/>
              </a:rPr>
              <a:t>ұйымдарында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Roboto"/>
              </a:rPr>
              <a:t>жүзеге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Roboto"/>
              </a:rPr>
              <a:t>асырылады</a:t>
            </a:r>
            <a:r>
              <a:rPr lang="ru-RU" sz="3200" dirty="0" smtClean="0">
                <a:solidFill>
                  <a:srgbClr val="000000"/>
                </a:solidFill>
                <a:latin typeface="Roboto"/>
              </a:rPr>
              <a:t>.</a:t>
            </a:r>
          </a:p>
          <a:p>
            <a:r>
              <a:rPr lang="ru-RU" sz="3200" b="1" dirty="0" smtClean="0">
                <a:solidFill>
                  <a:srgbClr val="FF0000"/>
                </a:solidFill>
                <a:latin typeface="Roboto"/>
              </a:rPr>
              <a:t>2. </a:t>
            </a:r>
            <a:r>
              <a:rPr lang="ru-RU" sz="3200" dirty="0" err="1">
                <a:solidFill>
                  <a:srgbClr val="000000"/>
                </a:solidFill>
                <a:latin typeface="Roboto"/>
              </a:rPr>
              <a:t>Педагогтерді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 к</a:t>
            </a:r>
            <a:r>
              <a:rPr lang="en-US" sz="32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3200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Roboto"/>
              </a:rPr>
              <a:t>даярлаудың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3200" dirty="0" err="1">
                <a:solidFill>
                  <a:srgbClr val="000000"/>
                </a:solidFill>
                <a:latin typeface="Roboto"/>
              </a:rPr>
              <a:t>бағдарламалары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Roboto"/>
              </a:rPr>
              <a:t>педагогтің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 к</a:t>
            </a:r>
            <a:r>
              <a:rPr lang="en-US" sz="32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3200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Roboto"/>
              </a:rPr>
              <a:t>стандартының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Roboto"/>
              </a:rPr>
              <a:t>талаптары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Roboto"/>
              </a:rPr>
              <a:t>негізінде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3200" dirty="0" err="1">
                <a:solidFill>
                  <a:srgbClr val="000000"/>
                </a:solidFill>
                <a:latin typeface="Roboto"/>
              </a:rPr>
              <a:t>зірленеді</a:t>
            </a:r>
            <a:r>
              <a:rPr lang="ru-RU" sz="3200" dirty="0">
                <a:solidFill>
                  <a:srgbClr val="000000"/>
                </a:solidFill>
                <a:latin typeface="Roboto"/>
              </a:rPr>
              <a:t>.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2020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424936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Roboto"/>
              </a:rPr>
              <a:t>18-БАП. ПЕДАГОГТІҢ БІЛІКТІЛІГІН АРТТЫРУ </a:t>
            </a:r>
            <a:endParaRPr lang="ru-RU" b="1" dirty="0" smtClean="0">
              <a:solidFill>
                <a:srgbClr val="FF0000"/>
              </a:solidFill>
              <a:latin typeface="Roboto"/>
            </a:endParaRPr>
          </a:p>
          <a:p>
            <a:r>
              <a:rPr lang="ru-RU" sz="2400" b="1" dirty="0" smtClean="0">
                <a:solidFill>
                  <a:srgbClr val="FF0000"/>
                </a:solidFill>
                <a:latin typeface="Roboto"/>
              </a:rPr>
              <a:t>1.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Педагог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бұрын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алған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к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құзыреттерін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сақтаптұру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дамыту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мақсатында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біліктілігін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арттыру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курстарынан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өтеді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олардан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өту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т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ртібін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саласындағы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у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кілетті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орган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айқындайды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.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Roboto"/>
              </a:rPr>
              <a:t>2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Педагогтің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біліктілігін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арттыру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мақсатында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қосымша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білімнің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бағдарламалары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бойынша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оқыту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бір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жолы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немесе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кезең-кезеңмен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жекелеген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бағыттар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мен п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ндерді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модульдерді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меңгеру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арқылы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сондайақ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«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Болашақ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»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халықаралық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стипендиясы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бойынша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тағылымдамадан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өту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жолымен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жүзеге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асырылады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.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Roboto"/>
              </a:rPr>
              <a:t>3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Педагогтер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алған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білімін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практикада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іске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асыруы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үшін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біліктілікті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арттыру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курстарын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өткізетін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ұйымдар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саласындағы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у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кілетті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орган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айқындайтын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т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ртіппен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педагогтер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қызметін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курстан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кейінгі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қолдауды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тегін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жүзеге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асырады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9546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751344"/>
            <a:ext cx="777686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Roboto"/>
              </a:rPr>
              <a:t>19-БАП. ҚАЗАҚСТАН РЕСПУБЛИКАСЫНЫҢ ПЕДАГОГ М</a:t>
            </a:r>
            <a:r>
              <a:rPr lang="en-US" dirty="0">
                <a:solidFill>
                  <a:srgbClr val="FF0000"/>
                </a:solidFill>
                <a:latin typeface="Roboto"/>
              </a:rPr>
              <a:t>Ə</a:t>
            </a:r>
            <a:r>
              <a:rPr lang="ru-RU" dirty="0">
                <a:solidFill>
                  <a:srgbClr val="FF0000"/>
                </a:solidFill>
                <a:latin typeface="Roboto"/>
              </a:rPr>
              <a:t>РТЕБЕСІ ТУРАЛЫ ЗАҢНАМАСЫН БҰЗҒАНЫ ҮШІН ЖАУАПТЫЛЫҚ </a:t>
            </a:r>
            <a:endParaRPr lang="ru-RU" dirty="0" smtClean="0">
              <a:solidFill>
                <a:srgbClr val="FF0000"/>
              </a:solidFill>
              <a:latin typeface="Roboto"/>
            </a:endParaRPr>
          </a:p>
          <a:p>
            <a:r>
              <a:rPr lang="ru-RU" dirty="0" err="1" smtClean="0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педагог м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ртебесі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туралы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заңнамасын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бұзу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заңдарына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с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йкес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жауаптылыққа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алып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келеді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sz="2000" dirty="0">
                <a:solidFill>
                  <a:srgbClr val="FF0000"/>
                </a:solidFill>
              </a:rPr>
              <a:t>20-БАП. ӨТПЕЛІ ЕРЕЖЕЛЕР</a:t>
            </a:r>
            <a:r>
              <a:rPr lang="ru-RU" dirty="0"/>
              <a:t> Осы </a:t>
            </a:r>
            <a:r>
              <a:rPr lang="ru-RU" dirty="0" err="1"/>
              <a:t>Заңның</a:t>
            </a:r>
            <a:r>
              <a:rPr lang="ru-RU" dirty="0"/>
              <a:t> 8-бабы 3-тармағы 2) </a:t>
            </a:r>
            <a:r>
              <a:rPr lang="ru-RU" dirty="0" err="1"/>
              <a:t>тармақшасы</a:t>
            </a:r>
            <a:r>
              <a:rPr lang="ru-RU" dirty="0"/>
              <a:t> </a:t>
            </a:r>
            <a:r>
              <a:rPr lang="ru-RU" dirty="0" err="1"/>
              <a:t>екінші</a:t>
            </a:r>
            <a:r>
              <a:rPr lang="ru-RU" dirty="0"/>
              <a:t> </a:t>
            </a:r>
            <a:r>
              <a:rPr lang="ru-RU" dirty="0" err="1"/>
              <a:t>абзацының</a:t>
            </a:r>
            <a:r>
              <a:rPr lang="ru-RU" dirty="0"/>
              <a:t> </a:t>
            </a:r>
            <a:r>
              <a:rPr lang="ru-RU" dirty="0" err="1"/>
              <a:t>қолданысы</a:t>
            </a:r>
            <a:r>
              <a:rPr lang="ru-RU" dirty="0"/>
              <a:t> 2021 </a:t>
            </a:r>
            <a:r>
              <a:rPr lang="ru-RU" dirty="0" err="1"/>
              <a:t>жылғы</a:t>
            </a:r>
            <a:r>
              <a:rPr lang="ru-RU" dirty="0"/>
              <a:t> 1 </a:t>
            </a:r>
            <a:r>
              <a:rPr lang="ru-RU" dirty="0" err="1"/>
              <a:t>қыркүйекке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 </a:t>
            </a:r>
            <a:r>
              <a:rPr lang="ru-RU" dirty="0" err="1"/>
              <a:t>тоқтатыла</a:t>
            </a:r>
            <a:r>
              <a:rPr lang="ru-RU" dirty="0"/>
              <a:t> </a:t>
            </a:r>
            <a:r>
              <a:rPr lang="ru-RU" dirty="0" err="1"/>
              <a:t>тұрсын</a:t>
            </a:r>
            <a:r>
              <a:rPr lang="ru-RU" dirty="0"/>
              <a:t>, </a:t>
            </a:r>
            <a:r>
              <a:rPr lang="ru-RU" dirty="0" err="1"/>
              <a:t>тоқтатыла</a:t>
            </a:r>
            <a:r>
              <a:rPr lang="ru-RU" dirty="0"/>
              <a:t> </a:t>
            </a:r>
            <a:r>
              <a:rPr lang="ru-RU" dirty="0" err="1"/>
              <a:t>тұру</a:t>
            </a:r>
            <a:r>
              <a:rPr lang="ru-RU" dirty="0"/>
              <a:t> </a:t>
            </a:r>
            <a:r>
              <a:rPr lang="ru-RU" dirty="0" err="1"/>
              <a:t>кезеңінде</a:t>
            </a:r>
            <a:r>
              <a:rPr lang="ru-RU" dirty="0"/>
              <a:t> осы абзац </a:t>
            </a:r>
            <a:r>
              <a:rPr lang="ru-RU" dirty="0" err="1"/>
              <a:t>мынадай</a:t>
            </a:r>
            <a:r>
              <a:rPr lang="ru-RU" dirty="0"/>
              <a:t> </a:t>
            </a:r>
            <a:r>
              <a:rPr lang="ru-RU" dirty="0" err="1"/>
              <a:t>редакцияда</a:t>
            </a:r>
            <a:r>
              <a:rPr lang="ru-RU" dirty="0"/>
              <a:t> </a:t>
            </a:r>
            <a:r>
              <a:rPr lang="ru-RU" dirty="0" err="1"/>
              <a:t>қолданылады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белгіленсін</a:t>
            </a:r>
            <a:r>
              <a:rPr lang="ru-RU" dirty="0"/>
              <a:t>: «орта </a:t>
            </a:r>
            <a:r>
              <a:rPr lang="ru-RU" dirty="0" err="1"/>
              <a:t>білім</a:t>
            </a:r>
            <a:r>
              <a:rPr lang="ru-RU" dirty="0"/>
              <a:t> беру </a:t>
            </a:r>
            <a:r>
              <a:rPr lang="ru-RU" dirty="0" err="1"/>
              <a:t>ұйымдары</a:t>
            </a:r>
            <a:r>
              <a:rPr lang="ru-RU" dirty="0"/>
              <a:t> мен </a:t>
            </a:r>
            <a:r>
              <a:rPr lang="ru-RU" dirty="0" err="1"/>
              <a:t>техникалық</a:t>
            </a:r>
            <a:r>
              <a:rPr lang="ru-RU" dirty="0"/>
              <a:t> ж</a:t>
            </a:r>
            <a:r>
              <a:rPr lang="en-US" dirty="0"/>
              <a:t>ə</a:t>
            </a:r>
            <a:r>
              <a:rPr lang="ru-RU" dirty="0"/>
              <a:t>не к</a:t>
            </a:r>
            <a:r>
              <a:rPr lang="en-US" dirty="0"/>
              <a:t>ə</a:t>
            </a:r>
            <a:r>
              <a:rPr lang="ru-RU" dirty="0" err="1"/>
              <a:t>сіптік</a:t>
            </a:r>
            <a:r>
              <a:rPr lang="ru-RU" dirty="0"/>
              <a:t>, орта </a:t>
            </a:r>
            <a:r>
              <a:rPr lang="ru-RU" dirty="0" err="1"/>
              <a:t>білімнен</a:t>
            </a:r>
            <a:r>
              <a:rPr lang="ru-RU" dirty="0"/>
              <a:t> </a:t>
            </a:r>
            <a:r>
              <a:rPr lang="ru-RU" dirty="0" err="1"/>
              <a:t>кейінгі</a:t>
            </a:r>
            <a:r>
              <a:rPr lang="ru-RU" dirty="0"/>
              <a:t> </a:t>
            </a:r>
            <a:r>
              <a:rPr lang="ru-RU" dirty="0" err="1"/>
              <a:t>білімнің</a:t>
            </a:r>
            <a:r>
              <a:rPr lang="ru-RU" dirty="0"/>
              <a:t> </a:t>
            </a:r>
            <a:r>
              <a:rPr lang="ru-RU" dirty="0" err="1"/>
              <a:t>білім</a:t>
            </a:r>
            <a:r>
              <a:rPr lang="ru-RU" dirty="0"/>
              <a:t> беру </a:t>
            </a:r>
            <a:r>
              <a:rPr lang="ru-RU" dirty="0" err="1"/>
              <a:t>бағдарламаларын</a:t>
            </a:r>
            <a:r>
              <a:rPr lang="ru-RU" dirty="0"/>
              <a:t> </a:t>
            </a:r>
            <a:r>
              <a:rPr lang="ru-RU" dirty="0" err="1"/>
              <a:t>іске</a:t>
            </a:r>
            <a:r>
              <a:rPr lang="ru-RU" dirty="0"/>
              <a:t> </a:t>
            </a:r>
            <a:r>
              <a:rPr lang="ru-RU" dirty="0" err="1"/>
              <a:t>асыратын</a:t>
            </a:r>
            <a:r>
              <a:rPr lang="ru-RU" dirty="0"/>
              <a:t> </a:t>
            </a:r>
            <a:r>
              <a:rPr lang="ru-RU" dirty="0" err="1"/>
              <a:t>білім</a:t>
            </a:r>
            <a:r>
              <a:rPr lang="ru-RU" dirty="0"/>
              <a:t> беру </a:t>
            </a:r>
            <a:r>
              <a:rPr lang="ru-RU" dirty="0" err="1"/>
              <a:t>ұйымдары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;».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rgbClr val="FF0000"/>
                </a:solidFill>
                <a:latin typeface="Roboto"/>
              </a:rPr>
              <a:t>21-БАП. ОСЫ ЗАҢДЫ ҚОЛДАНЫСҚА ЕНГІЗУ Т</a:t>
            </a:r>
            <a:r>
              <a:rPr lang="en-US" dirty="0">
                <a:solidFill>
                  <a:srgbClr val="FF0000"/>
                </a:solidFill>
                <a:latin typeface="Roboto"/>
              </a:rPr>
              <a:t>Ə</a:t>
            </a:r>
            <a:r>
              <a:rPr lang="ru-RU" dirty="0">
                <a:solidFill>
                  <a:srgbClr val="FF0000"/>
                </a:solidFill>
                <a:latin typeface="Roboto"/>
              </a:rPr>
              <a:t>РТІБІ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endParaRPr lang="ru-RU" dirty="0" smtClean="0">
              <a:solidFill>
                <a:srgbClr val="000000"/>
              </a:solidFill>
              <a:latin typeface="Roboto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Roboto"/>
              </a:rPr>
              <a:t>Осы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Заң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2021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жылғы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1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қыркүйектен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бастап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қолданысқа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енгізілетін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8-баптың 3-тармағының 1)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тармақшасын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қоспағанда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алғашқы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ресми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жарияланған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күнінен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кейін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күнтізбелік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он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күн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өткен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соң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қолданысқа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енгізіледі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Президенті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Қ.ТОҚАЕВ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Нұр-Сұлтан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Ақорда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2019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жылғы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27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желтоқсан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№293 -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VI 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ҚРЗ</a:t>
            </a:r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rgbClr val="000000"/>
                </a:solidFill>
                <a:latin typeface="Roboto"/>
              </a:rPr>
              <a:t> </a:t>
            </a:r>
            <a:r>
              <a:rPr lang="en-US" dirty="0">
                <a:solidFill>
                  <a:srgbClr val="253F8E"/>
                </a:solidFill>
                <a:latin typeface="Roboto"/>
                <a:hlinkClick r:id="rId2"/>
              </a:rPr>
              <a:t>https://bilimdinews.kz/?p=82017&amp;fbclid=IwAR19MbIjNRyleWW-0xqi1g_11_gFl1Gc3GUYp7GUcHuqMG-cHpGdNSXkxe4</a:t>
            </a:r>
            <a:r>
              <a:rPr lang="en-US">
                <a:solidFill>
                  <a:srgbClr val="000000"/>
                </a:solidFill>
                <a:latin typeface="Roboto"/>
              </a:rPr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888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Жадыра\Desktop\81042844_10215149822115167_6494665780540473344_n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424936" cy="6525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147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691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777686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мәртебесі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баптан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жарты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миллионнан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астам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ұстаздың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жұмысына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төрт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бағытты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қамтиды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200" dirty="0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ұстаздардың</a:t>
            </a:r>
            <a:r>
              <a:rPr lang="ru-RU" sz="3200" dirty="0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құқықтарын</a:t>
            </a:r>
            <a:r>
              <a:rPr lang="ru-RU" sz="3200" dirty="0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кеңейту</a:t>
            </a:r>
            <a:r>
              <a:rPr lang="ru-RU" sz="3200" dirty="0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200" dirty="0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өзіне</a:t>
            </a:r>
            <a:r>
              <a:rPr lang="ru-RU" sz="3200" dirty="0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тән</a:t>
            </a:r>
            <a:r>
              <a:rPr lang="ru-RU" sz="3200" dirty="0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3200" dirty="0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жұмыстан</a:t>
            </a:r>
            <a:r>
              <a:rPr lang="ru-RU" sz="3200" dirty="0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босату</a:t>
            </a:r>
            <a:r>
              <a:rPr lang="ru-RU" sz="3200" dirty="0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жүктемесін</a:t>
            </a:r>
            <a:r>
              <a:rPr lang="ru-RU" sz="3200" dirty="0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азайту</a:t>
            </a:r>
            <a:r>
              <a:rPr lang="ru-RU" sz="3200" dirty="0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3200" dirty="0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sz="3200" dirty="0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мұғалімнің</a:t>
            </a:r>
            <a:r>
              <a:rPr lang="ru-RU" sz="3200" dirty="0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қызметіне</a:t>
            </a:r>
            <a:r>
              <a:rPr lang="ru-RU" sz="3200" dirty="0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қойылатын</a:t>
            </a:r>
            <a:r>
              <a:rPr lang="ru-RU" sz="3200" dirty="0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талаптарды</a:t>
            </a:r>
            <a:r>
              <a:rPr lang="ru-RU" sz="3200" dirty="0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күшейту</a:t>
            </a:r>
            <a:r>
              <a:rPr lang="ru-RU" sz="3200" dirty="0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3200" dirty="0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Үшінші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200" dirty="0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материалды</a:t>
            </a:r>
            <a:r>
              <a:rPr lang="ru-RU" sz="3200" dirty="0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3200" dirty="0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стимул </a:t>
            </a:r>
            <a:r>
              <a:rPr lang="ru-RU" sz="3200" dirty="0" err="1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тетіктері</a:t>
            </a:r>
            <a:r>
              <a:rPr lang="ru-RU" sz="3200" dirty="0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3200" dirty="0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Төртінші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200" dirty="0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материалдық</a:t>
            </a:r>
            <a:r>
              <a:rPr lang="ru-RU" sz="3200" dirty="0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ыңталандыру</a:t>
            </a:r>
            <a:r>
              <a:rPr lang="ru-RU" sz="3200" dirty="0">
                <a:solidFill>
                  <a:srgbClr val="1D21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b="0" i="0" dirty="0">
              <a:solidFill>
                <a:srgbClr val="1D21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44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64096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Roboto"/>
              </a:rPr>
              <a:t>1-БАП. ОСЫ ЗАҢДА ПАЙДАЛАНЫЛАТЫН НЕГІЗГІ ҰҒЫМДАР </a:t>
            </a:r>
            <a:endParaRPr lang="ru-RU" dirty="0" smtClean="0">
              <a:solidFill>
                <a:srgbClr val="FF0000"/>
              </a:solidFill>
              <a:latin typeface="Roboto"/>
            </a:endParaRPr>
          </a:p>
          <a:p>
            <a:r>
              <a:rPr lang="ru-RU" sz="2400" dirty="0" smtClean="0">
                <a:solidFill>
                  <a:srgbClr val="FF0000"/>
                </a:solidFill>
                <a:latin typeface="Roboto"/>
              </a:rPr>
              <a:t>1</a:t>
            </a:r>
            <a:r>
              <a:rPr lang="kk-KZ" sz="2400" dirty="0" smtClean="0">
                <a:solidFill>
                  <a:srgbClr val="FF0000"/>
                </a:solidFill>
                <a:latin typeface="Roboto"/>
              </a:rPr>
              <a:t>)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педагог – 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педагогтік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немесе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тиісті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бейіні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бойынша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өзге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де к</a:t>
            </a:r>
            <a:r>
              <a:rPr lang="en-US" sz="2400" dirty="0" smtClean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сіп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тік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білімі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бар ж</a:t>
            </a:r>
            <a:r>
              <a:rPr lang="en-US" sz="2400" dirty="0" smtClean="0">
                <a:solidFill>
                  <a:srgbClr val="000000"/>
                </a:solidFill>
                <a:latin typeface="Roboto"/>
              </a:rPr>
              <a:t>ə 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алушыларды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ж</a:t>
            </a:r>
            <a:r>
              <a:rPr lang="en-US" sz="2400" dirty="0" smtClean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не (не 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ме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се) т</a:t>
            </a:r>
            <a:r>
              <a:rPr lang="en-US" sz="2400" dirty="0" smtClean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рбиеле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нушілерді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оқыту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ж</a:t>
            </a:r>
            <a:r>
              <a:rPr lang="en-US" sz="2400" dirty="0" smtClean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не т</a:t>
            </a:r>
            <a:r>
              <a:rPr lang="en-US" sz="2400" dirty="0" smtClean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рбие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леу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, 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қызметін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діс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те 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мелік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қол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дау 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немесе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ұйымдас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тыру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бойын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ша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педагогтың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к</a:t>
            </a:r>
            <a:r>
              <a:rPr lang="en-US" sz="2400" dirty="0" smtClean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қызметін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жүзеге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асыратын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Roboto"/>
              </a:rPr>
              <a:t>адам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; 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2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педагогтік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деп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–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педагогтердің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педагог м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ртебесі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туралы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заңнамасында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белгіленген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мінез-құлық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нормалары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; </a:t>
            </a:r>
            <a:endParaRPr lang="ru-RU" sz="2400" dirty="0" smtClean="0">
              <a:solidFill>
                <a:srgbClr val="000000"/>
              </a:solidFill>
              <a:latin typeface="Roboto"/>
            </a:endParaRPr>
          </a:p>
          <a:p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3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педагогтік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деп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жөніндегі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кеңес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–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ұйымында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құрылатын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педагогтердің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педагогтік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депті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сақтау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м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селелерін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қарайтын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алқалы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орган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;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4) т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лімгерлік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–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педагогтің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орта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білім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беру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ұйымында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педагогтің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к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қызметіне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алғаш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рет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кіріскен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адамға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к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сіптік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бейімделуіне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практикалық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көмек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көрсету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жөніндегі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қызметі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842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Roboto"/>
              </a:rPr>
              <a:t>2-БАП. ҚАЗАҚСТАН РЕСПУБЛИКАСЫНЫҢ ПЕДАГОГ М</a:t>
            </a:r>
            <a:r>
              <a:rPr lang="en-US" sz="2400" dirty="0">
                <a:solidFill>
                  <a:srgbClr val="FF0000"/>
                </a:solidFill>
                <a:latin typeface="Roboto"/>
              </a:rPr>
              <a:t>Ə</a:t>
            </a:r>
            <a:r>
              <a:rPr lang="ru-RU" sz="2400" dirty="0">
                <a:solidFill>
                  <a:srgbClr val="FF0000"/>
                </a:solidFill>
                <a:latin typeface="Roboto"/>
              </a:rPr>
              <a:t>РТЕБЕСІ ТУРАЛЫ ЗАҢНАМАСЫ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endParaRPr lang="ru-RU" sz="2400" dirty="0" smtClean="0">
              <a:solidFill>
                <a:srgbClr val="000000"/>
              </a:solidFill>
              <a:latin typeface="Roboto"/>
            </a:endParaRPr>
          </a:p>
          <a:p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1.Қазақстан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педагог м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ртебесі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туралы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заңнамасы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Республикасының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Конституция сына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негізделеді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, осы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Заңнан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ж</a:t>
            </a:r>
            <a:r>
              <a:rPr lang="en-US" sz="2400" dirty="0">
                <a:solidFill>
                  <a:srgbClr val="000000"/>
                </a:solidFill>
                <a:latin typeface="Roboto"/>
              </a:rPr>
              <a:t>ə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Респуб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ли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касының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өзге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де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нормативтік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құқықтық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актілерінен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тұрады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. </a:t>
            </a:r>
            <a:r>
              <a:rPr lang="ru-RU" sz="2400" dirty="0" smtClean="0">
                <a:solidFill>
                  <a:srgbClr val="000000"/>
                </a:solidFill>
                <a:latin typeface="Roboto"/>
              </a:rPr>
              <a:t>2.Егер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Қазақстан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Республикасы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ратификациялаған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халықаралық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шартта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осы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Заңда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қамтылғандардан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өзгеше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қағидалар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белгіленсе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онда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халықаралық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шарттың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қағидалары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қолданылады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6435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3-БАП. ОСЫ ЗАҢНЫҢ ҚОЛДАНЫЛУ САЛАСЫ </a:t>
            </a:r>
            <a:endParaRPr lang="ru-RU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Осы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Заңның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мектепке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дейінгі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дарында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орта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бастауыш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орта,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орта),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техникалық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к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сіптік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орта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білімнен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кейінгі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ұйымдарында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мамандандырылған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арнаулы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ұйымдарында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жетім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ата-анасының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қамқорлығынсыз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қалған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балаларға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ұйымдарында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балаларға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дарында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сондай-ақ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дістемелік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кабинеттерде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сіп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тік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асыратын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педагогтерге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скери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орындарының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педагогтеріне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Заңның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скери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скери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қызметшілердің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ртебесі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Заңында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көзделген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ерекшеліктермен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03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97346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4-БАП. ПЕДАГОГ М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РТЕБЕСІ </a:t>
            </a:r>
            <a:endParaRPr lang="ru-RU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1.Қазақстан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педагогтің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ртебесі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танылады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сіптік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етеді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2.Білім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саласында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сіптік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асырған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масында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белгіленген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ртіппен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тиісті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ұйыммен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еңбек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тарында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кезеңде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 м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ртебесіне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3.Педагог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лауазымдарының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тізбесін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саласындағы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кілетті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бекітеді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99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4345"/>
            <a:ext cx="639045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5-БАП. ПЕДАГОГТІК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 </a:t>
            </a:r>
            <a:endPara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1.Педагогтік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заңдылық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адалдық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жауапкершілік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ар-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намысы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қадір-қасиетін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құрметтеу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қағидаттарына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негізделеді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Педагогтік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бұзу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ртіптік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теріс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қылық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еңбек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заңнамасына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йкес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ртіптік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жауаптылыққа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3.Педагогтік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саласындағы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кілетті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бекітеді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399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3188</TotalTime>
  <Words>3065</Words>
  <Application>Microsoft Office PowerPoint</Application>
  <PresentationFormat>Экран (4:3)</PresentationFormat>
  <Paragraphs>109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Жунисбаева</dc:creator>
  <cp:lastModifiedBy>Жадыра</cp:lastModifiedBy>
  <cp:revision>283</cp:revision>
  <cp:lastPrinted>2018-11-29T09:27:12Z</cp:lastPrinted>
  <dcterms:created xsi:type="dcterms:W3CDTF">2017-12-01T15:17:45Z</dcterms:created>
  <dcterms:modified xsi:type="dcterms:W3CDTF">2020-01-05T16:15:58Z</dcterms:modified>
</cp:coreProperties>
</file>