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9" r:id="rId2"/>
    <p:sldId id="261" r:id="rId3"/>
    <p:sldId id="266" r:id="rId4"/>
    <p:sldId id="262" r:id="rId5"/>
    <p:sldId id="263"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55" autoAdjust="0"/>
  </p:normalViewPr>
  <p:slideViewPr>
    <p:cSldViewPr snapToGrid="0">
      <p:cViewPr varScale="1">
        <p:scale>
          <a:sx n="73" d="100"/>
          <a:sy n="73" d="100"/>
        </p:scale>
        <p:origin x="166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34609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187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16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98B394-DC44-4D5D-A487-8339DF9DC497}" type="datetimeFigureOut">
              <a:rPr lang="ru-RU" smtClean="0"/>
              <a:t>10.01.2023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9458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98B394-DC44-4D5D-A487-8339DF9DC497}" type="datetimeFigureOut">
              <a:rPr lang="ru-RU" smtClean="0"/>
              <a:t>10.01.2023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17327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298B394-DC44-4D5D-A487-8339DF9DC497}" type="datetimeFigureOut">
              <a:rPr lang="ru-RU" smtClean="0"/>
              <a:t>10.01.2023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763926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298B394-DC44-4D5D-A487-8339DF9DC497}" type="datetimeFigureOut">
              <a:rPr lang="ru-RU" smtClean="0"/>
              <a:t>10.01.2023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6417092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298B394-DC44-4D5D-A487-8339DF9DC497}" type="datetimeFigureOut">
              <a:rPr lang="ru-RU" smtClean="0"/>
              <a:t>10.01.2023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12177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8B394-DC44-4D5D-A487-8339DF9DC497}" type="datetimeFigureOut">
              <a:rPr lang="ru-RU" smtClean="0"/>
              <a:t>10.01.2023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400643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10.01.2023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5241224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98B394-DC44-4D5D-A487-8339DF9DC497}" type="datetimeFigureOut">
              <a:rPr lang="ru-RU" smtClean="0"/>
              <a:t>10.01.2023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480CA2-4FC0-4A41-A6A7-38229BB4ED07}" type="slidenum">
              <a:rPr lang="ru-RU" smtClean="0"/>
              <a:t>‹#›</a:t>
            </a:fld>
            <a:endParaRPr lang="ru-RU"/>
          </a:p>
        </p:txBody>
      </p:sp>
    </p:spTree>
    <p:extLst>
      <p:ext uri="{BB962C8B-B14F-4D97-AF65-F5344CB8AC3E}">
        <p14:creationId xmlns:p14="http://schemas.microsoft.com/office/powerpoint/2010/main" val="25418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8B394-DC44-4D5D-A487-8339DF9DC497}" type="datetimeFigureOut">
              <a:rPr lang="ru-RU" smtClean="0"/>
              <a:t>10.01.2023</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80CA2-4FC0-4A41-A6A7-38229BB4ED07}" type="slidenum">
              <a:rPr lang="ru-RU" smtClean="0"/>
              <a:t>‹#›</a:t>
            </a:fld>
            <a:endParaRPr lang="ru-RU"/>
          </a:p>
        </p:txBody>
      </p:sp>
    </p:spTree>
    <p:extLst>
      <p:ext uri="{BB962C8B-B14F-4D97-AF65-F5344CB8AC3E}">
        <p14:creationId xmlns:p14="http://schemas.microsoft.com/office/powerpoint/2010/main" val="834078987"/>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shahtinsk_erketay@krg.gov.kz"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adilet.zan.kz/kaz/docs/V2000021579#z2" TargetMode="External"/><Relationship Id="rId4" Type="http://schemas.openxmlformats.org/officeDocument/2006/relationships/hyperlink" Target="https://adilet.zan.kz/kaz/docs/V1200007495#z2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5" name="Рисунок 16" descr="Описание: C:\Documents and Settings\User\Рабочий стол\ЛОГОТИП\Еркетай лого02.png"/>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3957554" y="172428"/>
            <a:ext cx="1401763" cy="13335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ChangeArrowheads="1"/>
          </p:cNvSpPr>
          <p:nvPr/>
        </p:nvSpPr>
        <p:spPr bwMode="auto">
          <a:xfrm>
            <a:off x="795697" y="1867271"/>
            <a:ext cx="7803895"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Мекенжайы көрсетілген конкурс өткізетін ұйымның атауы, пошталық мекенжайы, телефон және факс нөмері, электрондық пошта мекенжайы: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Қарағанды облысы білім басқармасы Шахтинск қаласы білім бөлімі «Еркетай» бөбекжайы» КМҚК.</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Заңды мекенжайы: Қарағанды облысы, Шахтинск қаласы,Абай Құнанбаев атындағы даңғылы, 58Б ғимарат. Анықтама үшін телефон, факс: 8 (72156) 70022, E-mail: </a:t>
            </a:r>
            <a:r>
              <a:rPr kumimoji="0" lang="kk-KZ" altLang="ru-RU" sz="14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hlinkClick r:id="rId5"/>
              </a:rPr>
              <a:t>shahtinsk_erketay@krg.gov.kz</a:t>
            </a: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 азаматтық қызметшілердің бос лауазымына орналасуға конкурс жарияланды.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Негізгі функционалдық міндеттері, еңбек ақысының мөлшері мен шарттары көрсетілген бос лауазымдар атауы:</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Тәрбиеші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lang="kk-KZ" altLang="ru-RU" sz="1400" dirty="0" smtClean="0">
                <a:solidFill>
                  <a:srgbClr val="000000"/>
                </a:solidFill>
                <a:cs typeface="Times New Roman" panose="02020603050405020304" pitchFamily="18" charset="0"/>
              </a:rPr>
              <a:t>Инновациялық әдіскер – 1 педагог</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altLang="ru-RU" sz="1400" b="0" i="0" u="none" strike="noStrike" cap="none" normalizeH="0" baseline="0" dirty="0" smtClean="0">
                <a:ln>
                  <a:noFill/>
                </a:ln>
                <a:solidFill>
                  <a:srgbClr val="000000"/>
                </a:solidFill>
                <a:effectLst/>
                <a:cs typeface="Times New Roman" panose="02020603050405020304" pitchFamily="18" charset="0"/>
              </a:rPr>
              <a:t>Дене шынықтыру нұсқаушысы -1 педагог</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1" i="0" u="none" strike="noStrike" cap="none" normalizeH="0" baseline="0" dirty="0" smtClean="0">
                <a:ln>
                  <a:noFill/>
                </a:ln>
                <a:solidFill>
                  <a:srgbClr val="000000"/>
                </a:solidFill>
                <a:effectLst/>
                <a:ea typeface="Times New Roman" panose="02020603050405020304" pitchFamily="18" charset="0"/>
                <a:cs typeface="Times New Roman" panose="02020603050405020304" pitchFamily="18" charset="0"/>
              </a:rPr>
              <a:t>2.1. функционалдық міндеттері</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МДББҰ әдіскері азаматтық қызметшілер санатына жатады, МДББҰ басшысының бұйрығымен жұмысқа қабылданады және жұмыстан шығарылады. Кәсіптік білімі бар (орта; жоғары), жұмыс өтілі 5 жылдан кем емес.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МДББҰ әдіскері МДББҰ басшысына бағынады.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2.3.Өз қызметінде мектепке дейінгі ұйымның әдіскері мыналарды басшылыққа алады: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тиісті мәселелерді реттейтін заңнамалық және нормативтік құжаттарды;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оның қызметінің мәселелеріне қатысты әдістемелік материалдарды;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жарғысын;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МДББҰ басшысының (тікелей басшының) бұйрықтарын;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еңбек гигиенасы ережелері мен нормалары, еңбек тәртібі ережелерін; </a:t>
            </a:r>
            <a:endParaRPr kumimoji="0" lang="ru-RU" altLang="ru-RU"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осы лауазымдық нұсқаулықты. </a:t>
            </a:r>
            <a:endParaRPr kumimoji="0" lang="ru-RU" altLang="ru-RU" sz="1400" b="0" i="0" u="none" strike="noStrike" cap="none" normalizeH="0" baseline="0" dirty="0" smtClean="0">
              <a:ln>
                <a:noFill/>
              </a:ln>
              <a:solidFill>
                <a:schemeClr val="tx1"/>
              </a:solidFill>
              <a:effectLst/>
            </a:endParaRPr>
          </a:p>
        </p:txBody>
      </p:sp>
      <p:sp>
        <p:nvSpPr>
          <p:cNvPr id="12" name="Прямоугольник 11"/>
          <p:cNvSpPr/>
          <p:nvPr/>
        </p:nvSpPr>
        <p:spPr>
          <a:xfrm>
            <a:off x="725213" y="1505928"/>
            <a:ext cx="8092965" cy="738664"/>
          </a:xfrm>
          <a:prstGeom prst="rect">
            <a:avLst/>
          </a:prstGeom>
        </p:spPr>
        <p:txBody>
          <a:bodyPr wrap="square">
            <a:spAutoFit/>
          </a:bodyPr>
          <a:lstStyle/>
          <a:p>
            <a:pPr algn="ctr"/>
            <a:r>
              <a:rPr lang="kk-KZ" sz="1400" b="1" dirty="0">
                <a:latin typeface="Times New Roman" panose="02020603050405020304" pitchFamily="18" charset="0"/>
              </a:rPr>
              <a:t>Мемлекеттік қызметшілердің бос лауазымына орналасуға конкурс туралы</a:t>
            </a:r>
            <a:endParaRPr lang="ru-RU" sz="1400" dirty="0"/>
          </a:p>
          <a:p>
            <a:pPr algn="ctr"/>
            <a:r>
              <a:rPr lang="kk-KZ" sz="1400" b="1" dirty="0" smtClean="0">
                <a:latin typeface="Times New Roman" panose="02020603050405020304" pitchFamily="18" charset="0"/>
              </a:rPr>
              <a:t>ХАБАРЛАНДЫРУ</a:t>
            </a:r>
            <a:r>
              <a:rPr lang="kk-KZ" sz="1400" b="1" dirty="0">
                <a:latin typeface="Times New Roman" panose="02020603050405020304" pitchFamily="18" charset="0"/>
              </a:rPr>
              <a:t> </a:t>
            </a:r>
            <a:endParaRPr lang="kk-KZ" sz="1400" b="1" dirty="0" smtClean="0">
              <a:latin typeface="Times New Roman" panose="02020603050405020304" pitchFamily="18" charset="0"/>
            </a:endParaRPr>
          </a:p>
          <a:p>
            <a:pPr algn="ctr"/>
            <a:endParaRPr lang="ru-RU" sz="1400" dirty="0">
              <a:effectLst/>
            </a:endParaRPr>
          </a:p>
        </p:txBody>
      </p:sp>
    </p:spTree>
    <p:extLst>
      <p:ext uri="{BB962C8B-B14F-4D97-AF65-F5344CB8AC3E}">
        <p14:creationId xmlns:p14="http://schemas.microsoft.com/office/powerpoint/2010/main" val="3200524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3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812602" y="505992"/>
            <a:ext cx="7827037" cy="5065297"/>
          </a:xfrm>
          <a:prstGeom prst="rect">
            <a:avLst/>
          </a:prstGeom>
        </p:spPr>
        <p:txBody>
          <a:bodyPr wrap="square">
            <a:spAutoFit/>
          </a:bodyPr>
          <a:lstStyle/>
          <a:p>
            <a:r>
              <a:rPr lang="ru-RU" sz="1400" dirty="0">
                <a:latin typeface="Times New Roman" panose="02020603050405020304" pitchFamily="18" charset="0"/>
                <a:cs typeface="Times New Roman" panose="02020603050405020304" pitchFamily="18" charset="0"/>
              </a:rPr>
              <a:t>3.1 </a:t>
            </a:r>
            <a:r>
              <a:rPr lang="ru-RU" sz="1400" dirty="0" err="1">
                <a:latin typeface="Times New Roman" panose="02020603050405020304" pitchFamily="18" charset="0"/>
                <a:cs typeface="Times New Roman" panose="02020603050405020304" pitchFamily="18" charset="0"/>
              </a:rPr>
              <a:t>өз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қызметінде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тиісті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құзыреттерді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меңгеру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3.2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қағидаттарын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оқыту</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тәрбиелеудің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сапасын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мемлекеттік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жалпыға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білім</a:t>
            </a:r>
            <a:r>
              <a:rPr lang="ru-RU" sz="1400" dirty="0">
                <a:latin typeface="Times New Roman" panose="02020603050405020304" pitchFamily="18" charset="0"/>
                <a:cs typeface="Times New Roman" panose="02020603050405020304" pitchFamily="18" charset="0"/>
              </a:rPr>
              <a:t> беру </a:t>
            </a:r>
            <a:r>
              <a:rPr lang="ru-RU" sz="1400" dirty="0" err="1">
                <a:latin typeface="Times New Roman" panose="02020603050405020304" pitchFamily="18" charset="0"/>
                <a:cs typeface="Times New Roman" panose="02020603050405020304" pitchFamily="18" charset="0"/>
              </a:rPr>
              <a:t>стандарттарында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көзделген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талаптардан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төмен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емес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қамтамасыз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ету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3.3 </a:t>
            </a:r>
            <a:r>
              <a:rPr lang="ru-RU" sz="1400" dirty="0" err="1">
                <a:latin typeface="Times New Roman" panose="02020603050405020304" pitchFamily="18" charset="0"/>
                <a:cs typeface="Times New Roman" panose="02020603050405020304" pitchFamily="18" charset="0"/>
              </a:rPr>
              <a:t>өзінің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кәсіби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шеберлігін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зерттеу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зияткерлік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және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шығармашылық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үздіксіз</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жетілдіру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ішінде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кемінде</a:t>
            </a:r>
            <a:r>
              <a:rPr lang="ru-RU" sz="1400" dirty="0">
                <a:latin typeface="Times New Roman" panose="02020603050405020304" pitchFamily="18" charset="0"/>
                <a:cs typeface="Times New Roman" panose="02020603050405020304" pitchFamily="18" charset="0"/>
              </a:rPr>
              <a:t> бес </a:t>
            </a:r>
            <a:r>
              <a:rPr lang="ru-RU" sz="1400" dirty="0" err="1">
                <a:latin typeface="Times New Roman" panose="02020603050405020304" pitchFamily="18" charset="0"/>
                <a:cs typeface="Times New Roman" panose="02020603050405020304" pitchFamily="18" charset="0"/>
              </a:rPr>
              <a:t>жылда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рет</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біліктілік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санаты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деңгейін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арттыру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растау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3.4 </a:t>
            </a:r>
            <a:r>
              <a:rPr lang="ru-RU" sz="1400" dirty="0" err="1">
                <a:latin typeface="Times New Roman" panose="02020603050405020304" pitchFamily="18" charset="0"/>
                <a:cs typeface="Times New Roman" panose="02020603050405020304" pitchFamily="18" charset="0"/>
              </a:rPr>
              <a:t>педагогикалық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этиканы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сақтау</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3.5 </a:t>
            </a:r>
            <a:r>
              <a:rPr lang="ru-RU" sz="1400" dirty="0" err="1">
                <a:latin typeface="Times New Roman" panose="02020603050405020304" pitchFamily="18" charset="0"/>
                <a:cs typeface="Times New Roman" panose="02020603050405020304" pitchFamily="18" charset="0"/>
              </a:rPr>
              <a:t>Қазақстан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Республикасының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заңнамасында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белгіленген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тәртіппен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міндетті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мерзімдік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медициналық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тексеруден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өту</a:t>
            </a:r>
            <a:r>
              <a:rPr lang="ru-RU" sz="1400" dirty="0">
                <a:latin typeface="Times New Roman" panose="02020603050405020304" pitchFamily="18" charset="0"/>
                <a:cs typeface="Times New Roman" panose="02020603050405020304" pitchFamily="18" charset="0"/>
              </a:rPr>
              <a:t>;</a:t>
            </a:r>
          </a:p>
          <a:p>
            <a:r>
              <a:rPr lang="kk-KZ" sz="1400" dirty="0">
                <a:latin typeface="Times New Roman" panose="02020603050405020304" pitchFamily="18" charset="0"/>
                <a:cs typeface="Times New Roman" panose="02020603050405020304" pitchFamily="18" charset="0"/>
              </a:rPr>
              <a:t>3.6 білім алушылардың, тәрбиеленушілердің және олардың ата-аналарының немесе өзге де заңды өкілдерінің ар-намысы мен қадір-қасиетін құрметтеу;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3.7 балаларды заңға, адамның және азаматтың құқықтарына, бостандықтарына, ата-аналарына, үлкендеріне, отбасылық, тарихи және мәдени құндылықтарға, мемлекеттік рәміздерге құрмет, жоғары адамгершілік, патриотизм, қоршаған ортаға ұқыпты қарау рухында тәрбиелеу;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3.8 білім алушылар мен тәрбиеленушілердің өмірлік дағдыларын, құзыреттерін, дербестігін, шығармашылық қабілеттерін дамыту және салауатты өмір салты мәдениетін қалыптастыру;</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3.9 өмірлік қиын жағдайда жүрген баланы анықтау фактілері туралы білім беру ұйымының басшылығына дереу хабарлау;</a:t>
            </a:r>
            <a:endParaRPr lang="ru-RU" sz="1400" dirty="0">
              <a:latin typeface="Times New Roman" panose="02020603050405020304" pitchFamily="18" charset="0"/>
              <a:cs typeface="Times New Roman" panose="02020603050405020304" pitchFamily="18" charset="0"/>
            </a:endParaRPr>
          </a:p>
          <a:p>
            <a:r>
              <a:rPr lang="kk-KZ" sz="1400" b="1" dirty="0" smtClean="0">
                <a:latin typeface="Times New Roman" panose="02020603050405020304" pitchFamily="18" charset="0"/>
                <a:cs typeface="Times New Roman" panose="02020603050405020304" pitchFamily="18" charset="0"/>
              </a:rPr>
              <a:t>3.10 құқық қорғау органдарына және білім беру ұйымының басшылығына қылмыстық немесе әкімшілік құқық бұзушылық белгілері бар, оның ішінде кәсіби қызметіне байланысты өзіне белгілі болған әрекеттерді (әрекетсіздікті) кәмелетке толмағандардың жасау немесе оларға қатысты жасалу фактілері туралы дереу хабарлау. </a:t>
            </a:r>
            <a:endParaRPr lang="ru-RU" sz="1400" b="1" dirty="0" smtClean="0">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Рисунок 15"/>
          <p:cNvPicPr>
            <a:picLocks noChangeAspect="1"/>
          </p:cNvPicPr>
          <p:nvPr/>
        </p:nvPicPr>
        <p:blipFill rotWithShape="1">
          <a:blip r:embed="rId3"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 name="Прямоугольник 1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3718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337321" y="6306498"/>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995110" y="6339259"/>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Прямоугольник 12"/>
          <p:cNvSpPr/>
          <p:nvPr/>
        </p:nvSpPr>
        <p:spPr>
          <a:xfrm>
            <a:off x="652834" y="312738"/>
            <a:ext cx="7782263" cy="5394105"/>
          </a:xfrm>
          <a:prstGeom prst="rect">
            <a:avLst/>
          </a:prstGeom>
        </p:spPr>
        <p:txBody>
          <a:bodyPr wrap="square">
            <a:spAutoFit/>
          </a:bodyPr>
          <a:lstStyle/>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4.1</a:t>
            </a:r>
            <a:r>
              <a:rPr lang="kk-KZ" sz="1400" dirty="0">
                <a:latin typeface="Times New Roman" panose="02020603050405020304" pitchFamily="18" charset="0"/>
                <a:ea typeface="Calibri" panose="020F0502020204030204" pitchFamily="34" charset="0"/>
                <a:cs typeface="Times New Roman" panose="02020603050405020304" pitchFamily="18" charset="0"/>
              </a:rPr>
              <a:t>. Балалардың өмірі мен денсаулығын қорғауды қамтамасыз етеді: өз қызметінің денсаулық сақтау функциясын орындайды.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4.2</a:t>
            </a:r>
            <a:r>
              <a:rPr lang="kk-KZ" sz="1400" dirty="0">
                <a:latin typeface="Times New Roman" panose="02020603050405020304" pitchFamily="18" charset="0"/>
                <a:ea typeface="Calibri" panose="020F0502020204030204" pitchFamily="34" charset="0"/>
                <a:cs typeface="Times New Roman" panose="02020603050405020304" pitchFamily="18" charset="0"/>
              </a:rPr>
              <a:t>. Үлгілік оқу жоспары мен медициналық персоналдың ұсынымдарын ескере отырып, мектепке дейінгі тәрбие мен оқытудың мемлекеттік жалпыға міндетті стандартының талаптарына сәйкес дене шынықтыру (жүзу) бойынша ұйымдастырылған оқу қызметін жоспарлайды және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4.3</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тәрбиесі бойынша озық педагогикалық тәжірибені зерделеумен, жалпылаумен және таратумен айналысады, отандық және шетелдік ғылыми-зерттеу, авторлық әзірлемелерді зерттеу негізінде инновациялық технологияларды енгізеді.</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4.4</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Денсаулық сақтау және денсаулық сақтау технологияларын қолдану мәселелерінде ата-аналарға консультациялық көмекті жүзеге асырады.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Calibri" panose="020F0502020204030204" pitchFamily="34" charset="0"/>
                <a:cs typeface="Times New Roman" panose="02020603050405020304" pitchFamily="18" charset="0"/>
              </a:rPr>
              <a:t>4</a:t>
            </a:r>
            <a:r>
              <a:rPr lang="kk-KZ" sz="1400" dirty="0" smtClean="0">
                <a:latin typeface="Times New Roman" panose="02020603050405020304" pitchFamily="18" charset="0"/>
                <a:ea typeface="Calibri" panose="020F0502020204030204" pitchFamily="34" charset="0"/>
                <a:cs typeface="Times New Roman" panose="02020603050405020304" pitchFamily="18" charset="0"/>
              </a:rPr>
              <a:t>.5</a:t>
            </a:r>
            <a:r>
              <a:rPr lang="kk-KZ" sz="1400" dirty="0">
                <a:latin typeface="Times New Roman" panose="02020603050405020304" pitchFamily="18" charset="0"/>
                <a:ea typeface="Calibri" panose="020F0502020204030204" pitchFamily="34" charset="0"/>
                <a:cs typeface="Times New Roman" panose="02020603050405020304" pitchFamily="18" charset="0"/>
              </a:rPr>
              <a:t>. Компьютерлік сауаттылықты, ақпараттық-коммуникациялық құзыреттілікті меңгерген.</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4.6</a:t>
            </a:r>
            <a:r>
              <a:rPr lang="kk-KZ" sz="1400" dirty="0">
                <a:latin typeface="Times New Roman" panose="02020603050405020304" pitchFamily="18" charset="0"/>
                <a:ea typeface="Calibri" panose="020F0502020204030204" pitchFamily="34" charset="0"/>
                <a:cs typeface="Times New Roman" panose="02020603050405020304" pitchFamily="18" charset="0"/>
              </a:rPr>
              <a:t>. Дене шынықтыру-сауықтыру дамыту ортасын құруға қатысады, мектепке дейінгі ұйымның педагогикалық ұжымымен бірлесіп, сондай-ақ ата-аналар мен қоғамдық ұйымдардың көмегімен ұйымдастырушылық-әдістемелік және практикалық жұмысты, бұқаралық іс-шараларды өткізуді жүзеге асырады.</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4.7</a:t>
            </a:r>
            <a:r>
              <a:rPr lang="kk-KZ" sz="1400" dirty="0">
                <a:latin typeface="Times New Roman" panose="02020603050405020304" pitchFamily="18" charset="0"/>
                <a:ea typeface="Calibri" panose="020F0502020204030204" pitchFamily="34" charset="0"/>
                <a:cs typeface="Times New Roman" panose="02020603050405020304" pitchFamily="18" charset="0"/>
              </a:rPr>
              <a:t>. Ұйымдастырылған оқу қызметін, спорттық мерекелер мен ойын-сауықтарды өткізу кезінде санитарлық-гигиеналық жағдайларды және қауіпсіздік шараларын қамтамасыз етеді.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Инклюзивті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білім</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шеңберінде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арнайы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медициналық</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топқа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жатқызылған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қосымша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сабақтар</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өткізеді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балалармен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жасауда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көптілділікті</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пайдаланады</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Calibri" panose="020F0502020204030204" pitchFamily="34" charset="0"/>
                <a:cs typeface="Times New Roman" panose="02020603050405020304" pitchFamily="18" charset="0"/>
              </a:rPr>
              <a:t>4.8</a:t>
            </a:r>
            <a:r>
              <a:rPr lang="kk-KZ"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Оқу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дене</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шынықтыру-сауықтыру</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жұмыстары</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белгіленген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есептіліктің</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құжаттамасын</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жүргізеді</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724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994330" y="2781371"/>
            <a:ext cx="6946870" cy="3914918"/>
          </a:xfrm>
          <a:prstGeom prst="rect">
            <a:avLst/>
          </a:prstGeom>
        </p:spPr>
        <p:txBody>
          <a:bodyPr wrap="square">
            <a:spAutoFit/>
          </a:bodyPr>
          <a:lstStyle/>
          <a:p>
            <a:pPr marL="742950" lvl="1" indent="-285750" algn="just">
              <a:lnSpc>
                <a:spcPct val="115000"/>
              </a:lnSpc>
              <a:spcAft>
                <a:spcPts val="0"/>
              </a:spcAft>
              <a:buFont typeface="+mj-lt"/>
              <a:buAutoNum type="arabicPeriod" startAt="3"/>
            </a:pPr>
            <a:r>
              <a:rPr lang="kk-KZ" sz="1200" b="1" dirty="0">
                <a:latin typeface="Times New Roman" panose="02020603050405020304" pitchFamily="18" charset="0"/>
                <a:ea typeface="Calibri" panose="020F0502020204030204" pitchFamily="34" charset="0"/>
                <a:cs typeface="Times New Roman" panose="02020603050405020304" pitchFamily="18" charset="0"/>
              </a:rPr>
              <a:t>еңбекке ақы төлеу шарттары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Айлық еңбекақы мөлшері жыл сайынғы тарифтеу тізімімен айқындалады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Біліктілік талаптарына сәйкес конкурсқа қатысушыға қойылатын негізгі талаптар:</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Тиісті бейін болйынша жоғары және (немесе) жоғары оқу орнынан кейінгі педагогикалық немесе өзге де кәсіптік білім немесе педагогикалық қайта даярлығын растайтын құжат, жұмыс өтіліне талаптар қойылмайды</a:t>
            </a:r>
            <a:r>
              <a:rPr lang="kk-KZ"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Білуге тиіс:</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Қазақстан Республикасының Конституциясын, Қазақстан Республикасының Еңбек кодексін, Қазақстан Республикасының «Білім туралы», «Педагог мәртебесі туралы», «Қазақстан Республикасындағы Баланың құқықтары туралы», «Қазақстан Республикасындағы тілдер туралы», «Сыбайлас жемқорлыққа қарсы күрес туралы» Заңдарын және Қазақстан Республикасының білім беруді дамытудың бағыттары мен перспективаларын айқындайтын басқа да нормативтік құқықтық актілерін.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 санитария мен гигиена</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жас психологиясы мен педагогикасының негіздерін</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мектепке дейінгі білім беру мәселелері жөніндегі әдістемелік құжаттарды.</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200" dirty="0">
                <a:latin typeface="Times New Roman" panose="02020603050405020304" pitchFamily="18" charset="0"/>
                <a:ea typeface="Calibri" panose="020F0502020204030204" pitchFamily="34" charset="0"/>
                <a:cs typeface="Times New Roman" panose="02020603050405020304" pitchFamily="18" charset="0"/>
              </a:rPr>
              <a:t>еңбекті қорғау және қауіпсіздік техникасын.	</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2822619229"/>
              </p:ext>
            </p:extLst>
          </p:nvPr>
        </p:nvGraphicFramePr>
        <p:xfrm>
          <a:off x="1055710" y="376926"/>
          <a:ext cx="7034528" cy="2263555"/>
        </p:xfrm>
        <a:graphic>
          <a:graphicData uri="http://schemas.openxmlformats.org/drawingml/2006/table">
            <a:tbl>
              <a:tblPr firstRow="1" bandRow="1">
                <a:tableStyleId>{5C22544A-7EE6-4342-B048-85BDC9FD1C3A}</a:tableStyleId>
              </a:tblPr>
              <a:tblGrid>
                <a:gridCol w="3053835">
                  <a:extLst>
                    <a:ext uri="{9D8B030D-6E8A-4147-A177-3AD203B41FA5}">
                      <a16:colId xmlns:a16="http://schemas.microsoft.com/office/drawing/2014/main" val="3504538745"/>
                    </a:ext>
                  </a:extLst>
                </a:gridCol>
                <a:gridCol w="1587062">
                  <a:extLst>
                    <a:ext uri="{9D8B030D-6E8A-4147-A177-3AD203B41FA5}">
                      <a16:colId xmlns:a16="http://schemas.microsoft.com/office/drawing/2014/main" val="540824674"/>
                    </a:ext>
                  </a:extLst>
                </a:gridCol>
                <a:gridCol w="2393631">
                  <a:extLst>
                    <a:ext uri="{9D8B030D-6E8A-4147-A177-3AD203B41FA5}">
                      <a16:colId xmlns:a16="http://schemas.microsoft.com/office/drawing/2014/main" val="4293956209"/>
                    </a:ext>
                  </a:extLst>
                </a:gridCol>
              </a:tblGrid>
              <a:tr h="3716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kk-KZ" sz="1200" kern="50" dirty="0" smtClean="0">
                        <a:effectLst/>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kk-KZ" sz="1200" kern="50" dirty="0" smtClean="0">
                          <a:effectLst/>
                          <a:latin typeface="Times New Roman" panose="02020603050405020304" pitchFamily="18" charset="0"/>
                          <a:cs typeface="Times New Roman" panose="02020603050405020304" pitchFamily="18" charset="0"/>
                        </a:rPr>
                        <a:t>Буын</a:t>
                      </a:r>
                      <a:endParaRPr lang="ru-RU" sz="1200" kern="5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dirty="0" smtClean="0">
                          <a:effectLst/>
                          <a:latin typeface="Times New Roman" panose="02020603050405020304" pitchFamily="18" charset="0"/>
                          <a:cs typeface="Times New Roman" panose="02020603050405020304" pitchFamily="18" charset="0"/>
                        </a:rPr>
                        <a:t>Еңбек сіңірген жылдарына бйланысты</a:t>
                      </a:r>
                      <a:endParaRPr lang="ru-RU" sz="1200" dirty="0" smtClean="0">
                        <a:effectLst/>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13910"/>
                  </a:ext>
                </a:extLst>
              </a:tr>
              <a:tr h="371648">
                <a:tc vMerge="1">
                  <a:txBody>
                    <a:bodyPr/>
                    <a:lstStyle/>
                    <a:p>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min</a:t>
                      </a:r>
                      <a:endParaRPr lang="ru-RU" sz="1200" dirty="0" smtClean="0">
                        <a:effectLst/>
                        <a:latin typeface="Times New Roman" panose="02020603050405020304" pitchFamily="18" charset="0"/>
                        <a:cs typeface="Times New Roman" panose="02020603050405020304" pitchFamily="18" charset="0"/>
                      </a:endParaRPr>
                    </a:p>
                    <a:p>
                      <a:pPr algn="ct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err="1" smtClean="0">
                          <a:effectLst/>
                          <a:latin typeface="Times New Roman" panose="02020603050405020304" pitchFamily="18" charset="0"/>
                          <a:cs typeface="Times New Roman" panose="02020603050405020304" pitchFamily="18" charset="0"/>
                        </a:rPr>
                        <a:t>max</a:t>
                      </a:r>
                      <a:endParaRPr lang="ru-RU" sz="1200" dirty="0" smtClean="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62455481"/>
                  </a:ext>
                </a:extLst>
              </a:tr>
              <a:tr h="371648">
                <a:tc>
                  <a:txBody>
                    <a:bodyPr/>
                    <a:lstStyle/>
                    <a:p>
                      <a:r>
                        <a:rPr lang="kk-KZ" sz="1200" dirty="0" smtClean="0">
                          <a:latin typeface="Times New Roman" panose="02020603050405020304" pitchFamily="18" charset="0"/>
                          <a:cs typeface="Times New Roman" panose="02020603050405020304" pitchFamily="18" charset="0"/>
                        </a:rPr>
                        <a:t>В 3-4</a:t>
                      </a:r>
                    </a:p>
                    <a:p>
                      <a:r>
                        <a:rPr lang="kk-KZ" sz="1200" dirty="0" smtClean="0">
                          <a:latin typeface="Times New Roman" panose="02020603050405020304" pitchFamily="18" charset="0"/>
                          <a:cs typeface="Times New Roman" panose="02020603050405020304" pitchFamily="18" charset="0"/>
                        </a:rPr>
                        <a:t>Тәрбиеші</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109014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129763</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3652403"/>
                  </a:ext>
                </a:extLst>
              </a:tr>
              <a:tr h="382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Инновациялық әдіскер</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109014</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129763</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02864348"/>
                  </a:ext>
                </a:extLst>
              </a:tr>
              <a:tr h="520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anose="02020603050405020304" pitchFamily="18" charset="0"/>
                          <a:cs typeface="Times New Roman" panose="02020603050405020304" pitchFamily="18" charset="0"/>
                        </a:rPr>
                        <a:t>В 3-4</a:t>
                      </a:r>
                      <a:endParaRPr lang="ru-RU" sz="1200" dirty="0" smtClean="0">
                        <a:latin typeface="Times New Roman" panose="02020603050405020304" pitchFamily="18" charset="0"/>
                        <a:cs typeface="Times New Roman" panose="02020603050405020304" pitchFamily="18" charset="0"/>
                      </a:endParaRPr>
                    </a:p>
                    <a:p>
                      <a:r>
                        <a:rPr lang="kk-KZ" sz="1200" dirty="0" smtClean="0">
                          <a:latin typeface="Times New Roman" panose="02020603050405020304" pitchFamily="18" charset="0"/>
                          <a:cs typeface="Times New Roman" panose="02020603050405020304" pitchFamily="18" charset="0"/>
                        </a:rPr>
                        <a:t>Дене</a:t>
                      </a:r>
                      <a:r>
                        <a:rPr lang="kk-KZ" sz="1200" baseline="0" dirty="0" smtClean="0">
                          <a:latin typeface="Times New Roman" panose="02020603050405020304" pitchFamily="18" charset="0"/>
                          <a:cs typeface="Times New Roman" panose="02020603050405020304" pitchFamily="18" charset="0"/>
                        </a:rPr>
                        <a:t> шынықтыру нұсқаушысы</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81760</a:t>
                      </a:r>
                      <a:endParaRPr lang="ru-RU" sz="12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kk-KZ" sz="1200" dirty="0" smtClean="0">
                          <a:latin typeface="Times New Roman" panose="02020603050405020304" pitchFamily="18" charset="0"/>
                          <a:cs typeface="Times New Roman" panose="02020603050405020304" pitchFamily="18" charset="0"/>
                        </a:rPr>
                        <a:t>97322</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5195300"/>
                  </a:ext>
                </a:extLst>
              </a:tr>
            </a:tbl>
          </a:graphicData>
        </a:graphic>
      </p:graphicFrame>
      <p:sp>
        <p:nvSpPr>
          <p:cNvPr id="15" name="Rectangle 1"/>
          <p:cNvSpPr>
            <a:spLocks noChangeArrowheads="1"/>
          </p:cNvSpPr>
          <p:nvPr/>
        </p:nvSpPr>
        <p:spPr bwMode="auto">
          <a:xfrm>
            <a:off x="1055710" y="3767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lvl1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1pPr>
            <a:lvl2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2pPr>
            <a:lvl3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3pPr>
            <a:lvl4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4pPr>
            <a:lvl5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5pPr>
            <a:lvl6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6pPr>
            <a:lvl7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7pPr>
            <a:lvl8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8pPr>
            <a:lvl9pPr eaLnBrk="0" fontAlgn="base" hangingPunct="0">
              <a:spcBef>
                <a:spcPct val="0"/>
              </a:spcBef>
              <a:spcAft>
                <a:spcPct val="0"/>
              </a:spcAft>
              <a:tabLst>
                <a:tab pos="84138" algn="l"/>
                <a:tab pos="609600" algn="l"/>
                <a:tab pos="904875" algn="l"/>
                <a:tab pos="1217613" algn="l"/>
                <a:tab pos="1827213" algn="l"/>
                <a:tab pos="2435225" algn="l"/>
                <a:tab pos="3044825" algn="l"/>
                <a:tab pos="3654425" algn="l"/>
                <a:tab pos="4262438" algn="l"/>
                <a:tab pos="4872038" algn="l"/>
                <a:tab pos="5480050" algn="l"/>
                <a:tab pos="60896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r>
              <a:rPr kumimoji="0" lang="kk-KZ" altLang="ru-RU"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 еңбек ақысының мөлшері</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4138" algn="l"/>
                <a:tab pos="609600" algn="l"/>
                <a:tab pos="904875" algn="l"/>
                <a:tab pos="1217613" algn="l"/>
                <a:tab pos="1827213" algn="l"/>
                <a:tab pos="2435225" algn="l"/>
                <a:tab pos="3044825" algn="l"/>
                <a:tab pos="3654425" algn="l"/>
                <a:tab pos="4262438" algn="l"/>
                <a:tab pos="4872038" algn="l"/>
                <a:tab pos="5480050" algn="l"/>
                <a:tab pos="6089650" algn="l"/>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11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386862" y="31652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3274259" y="6474784"/>
            <a:ext cx="2085058"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e</a:t>
            </a:r>
            <a:r>
              <a:rPr lang="en-US" b="0" cap="none" spc="0" dirty="0" err="1" smtClean="0">
                <a:ln w="0"/>
                <a:solidFill>
                  <a:schemeClr val="tx1"/>
                </a:solidFill>
                <a:effectLst>
                  <a:outerShdw blurRad="38100" dist="19050" dir="2700000" algn="tl" rotWithShape="0">
                    <a:schemeClr val="dk1">
                      <a:alpha val="40000"/>
                    </a:schemeClr>
                  </a:outerShdw>
                </a:effectLst>
              </a:rPr>
              <a:t>rketai.shakhtinsk</a:t>
            </a:r>
            <a:endParaRPr lang="ru-RU" b="0" cap="none" spc="0" dirty="0">
              <a:ln w="0"/>
              <a:solidFill>
                <a:schemeClr val="tx1"/>
              </a:solidFill>
              <a:effectLst>
                <a:outerShdw blurRad="38100" dist="19050" dir="2700000" algn="tl" rotWithShape="0">
                  <a:schemeClr val="dk1">
                    <a:alpha val="40000"/>
                  </a:schemeClr>
                </a:outerShdw>
              </a:effectLst>
            </a:endParaRPr>
          </a:p>
        </p:txBody>
      </p:sp>
      <p:pic>
        <p:nvPicPr>
          <p:cNvPr id="48" name="Рисунок 47"/>
          <p:cNvPicPr>
            <a:picLocks noChangeAspect="1"/>
          </p:cNvPicPr>
          <p:nvPr/>
        </p:nvPicPr>
        <p:blipFill rotWithShape="1">
          <a:blip r:embed="rId2" cstate="print">
            <a:extLst>
              <a:ext uri="{28A0092B-C50C-407E-A947-70E740481C1C}">
                <a14:useLocalDpi xmlns:a14="http://schemas.microsoft.com/office/drawing/2010/main" val="0"/>
              </a:ext>
            </a:extLst>
          </a:blip>
          <a:srcRect l="24938" t="23462" r="24661" b="30641"/>
          <a:stretch/>
        </p:blipFill>
        <p:spPr>
          <a:xfrm>
            <a:off x="2835879" y="6507545"/>
            <a:ext cx="342211" cy="336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a:off x="8093600" y="0"/>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5400000">
            <a:off x="8101540" y="5834713"/>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6200000">
            <a:off x="-28958" y="-11302"/>
            <a:ext cx="1011985" cy="103458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2" descr="http://vishivka-uralsk.kz/uploads/product/1600/1635/ornament2_2020-03-20_11-32-1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8873" t="10259" r="5189" b="4025"/>
          <a:stretch/>
        </p:blipFill>
        <p:spPr bwMode="auto">
          <a:xfrm rot="10800000">
            <a:off x="43724" y="5823411"/>
            <a:ext cx="1011985" cy="1034589"/>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363983" y="657256"/>
            <a:ext cx="2841675" cy="1292662"/>
          </a:xfrm>
          <a:prstGeom prst="rect">
            <a:avLst/>
          </a:prstGeom>
          <a:noFill/>
        </p:spPr>
        <p:txBody>
          <a:bodyPr wrap="none" lIns="91440" tIns="45720" rIns="91440" bIns="4572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kk-KZ" sz="2400" b="0" cap="none" spc="0" dirty="0" smtClean="0">
              <a:ln w="0"/>
              <a:solidFill>
                <a:schemeClr val="tx1"/>
              </a:solidFill>
              <a:effectLst>
                <a:outerShdw blurRad="38100" dist="19050" dir="2700000" algn="tl" rotWithShape="0">
                  <a:schemeClr val="dk1">
                    <a:alpha val="40000"/>
                  </a:schemeClr>
                </a:outerShdw>
              </a:effectLst>
            </a:endParaRPr>
          </a:p>
          <a:p>
            <a:pPr algn="ctr"/>
            <a:endParaRPr lang="ru-RU" sz="5400" b="0" cap="none" spc="0" dirty="0">
              <a:ln w="0"/>
              <a:solidFill>
                <a:schemeClr val="tx1"/>
              </a:solidFill>
              <a:effectLst>
                <a:outerShdw blurRad="38100" dist="19050" dir="2700000" algn="tl" rotWithShape="0">
                  <a:schemeClr val="dk1">
                    <a:alpha val="40000"/>
                  </a:schemeClr>
                </a:outerShdw>
              </a:effectLst>
            </a:endParaRPr>
          </a:p>
        </p:txBody>
      </p:sp>
      <p:sp>
        <p:nvSpPr>
          <p:cNvPr id="2" name="AutoShape 2" descr="Остановить коронавирус COVID-19 Иллюстрация вектора - иллюстрации  насчитывающей круг, плоско: 17535430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Стоп ковид-19 знак &amp; символ. | Премиум вектор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321540" y="903230"/>
            <a:ext cx="8502869" cy="5074146"/>
          </a:xfrm>
          <a:prstGeom prst="rect">
            <a:avLst/>
          </a:prstGeom>
        </p:spPr>
        <p:txBody>
          <a:bodyPr wrap="square">
            <a:spAutoFit/>
          </a:bodyPr>
          <a:lstStyle/>
          <a:p>
            <a:pPr marL="342900" lvl="0" indent="-342900">
              <a:spcAft>
                <a:spcPts val="0"/>
              </a:spcAft>
              <a:buFont typeface="+mj-lt"/>
              <a:buAutoNum type="arabicPeriod" startAt="4"/>
            </a:pPr>
            <a:r>
              <a:rPr lang="kk-KZ" sz="1200" b="1" dirty="0">
                <a:latin typeface="Times New Roman" panose="02020603050405020304" pitchFamily="18" charset="0"/>
                <a:ea typeface="Calibri" panose="020F0502020204030204" pitchFamily="34" charset="0"/>
                <a:cs typeface="Times New Roman" panose="02020603050405020304" pitchFamily="18" charset="0"/>
              </a:rPr>
              <a:t>Конкурсқа қатысу үшін қажетті құжаттар тізімі: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228600">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1) осы Қағидаларға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4"/>
              </a:rPr>
              <a:t>10-қосымшаға</a:t>
            </a:r>
            <a:r>
              <a:rPr lang="kk-KZ" sz="1200" dirty="0">
                <a:latin typeface="Times New Roman" panose="02020603050405020304" pitchFamily="18" charset="0"/>
                <a:ea typeface="Calibri" panose="020F0502020204030204" pitchFamily="34" charset="0"/>
                <a:cs typeface="Times New Roman" panose="02020603050405020304" pitchFamily="18" charset="0"/>
              </a:rPr>
              <a:t> сәйкес нысан бойынша қоса берілетін құжаттардың тізбесін көрсете отырып, Конкурсқа қатысу туралы өтініш;</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2) жеке басын куәландыратын құжат не цифрлық құжаттар сервисінен алынған электронды құжат (идентификация үшін);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3) кадрларды есепке алу бойынша толтырылған жеке іс парағы (нақты тұрғылықты мекенжайы мен байланыс телефондары көрсетілген –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4)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5) еңбек қызметін растайтын құжаттың көшірмесі (бар болса);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 ҚР ДСМ-175/2020 </a:t>
            </a:r>
            <a:r>
              <a:rPr lang="kk-KZ" sz="1200" u="sng" spc="10" dirty="0">
                <a:solidFill>
                  <a:srgbClr val="073A5E"/>
                </a:solidFill>
                <a:latin typeface="Times New Roman" panose="02020603050405020304" pitchFamily="18" charset="0"/>
                <a:ea typeface="Calibri" panose="020F0502020204030204" pitchFamily="34" charset="0"/>
                <a:cs typeface="Times New Roman" panose="02020603050405020304" pitchFamily="18" charset="0"/>
                <a:hlinkClick r:id="rId5"/>
              </a:rPr>
              <a:t>бұйрығымен</a:t>
            </a:r>
            <a:r>
              <a:rPr lang="kk-KZ" sz="1200" dirty="0">
                <a:latin typeface="Times New Roman" panose="02020603050405020304" pitchFamily="18" charset="0"/>
                <a:ea typeface="Calibri" panose="020F0502020204030204" pitchFamily="34" charset="0"/>
                <a:cs typeface="Times New Roman" panose="02020603050405020304" pitchFamily="18" charset="0"/>
              </a:rPr>
              <a:t> бекітілген нысан бойынша денсаулық жағдайы туралы анықтама (Нормативтік құқықтық актілерді мемлекеттік тіркеу тізілімінде № 21579 болып тіркелген).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7) психоневрологиялық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8) наркологиялық ұйымнан анықтама;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9) Ұлттық біліктілік тестілеу сертификаты (бұдан әрі – ҰБТ) немесе педагог-модератордың, педагог-сарапшының, педагог-зерттеушінің, педагог-шебердің біліктілік санатының болуы туралы куәлік (болған жағдайда).</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10) 11-</a:t>
            </a:r>
            <a:r>
              <a:rPr lang="ru-RU" sz="1200" dirty="0" err="1">
                <a:latin typeface="Times New Roman" panose="02020603050405020304" pitchFamily="18" charset="0"/>
                <a:ea typeface="Calibri" panose="020F0502020204030204" pitchFamily="34" charset="0"/>
                <a:cs typeface="Times New Roman" panose="02020603050405020304" pitchFamily="18" charset="0"/>
              </a:rPr>
              <a:t>қосымшаға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сәйкес</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нысан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педагогтің</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немесе</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уақытша</a:t>
            </a:r>
            <a:r>
              <a:rPr lang="ru-RU" sz="1200" dirty="0">
                <a:latin typeface="Times New Roman" panose="02020603050405020304" pitchFamily="18" charset="0"/>
                <a:ea typeface="Calibri" panose="020F0502020204030204" pitchFamily="34" charset="0"/>
                <a:cs typeface="Times New Roman" panose="02020603050405020304" pitchFamily="18" charset="0"/>
              </a:rPr>
              <a:t> бос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лауазымына</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кандидаттың</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толтырылған</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Бағалау</a:t>
            </a:r>
            <a:r>
              <a:rPr 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парағы</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startAt="5"/>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мерзімі конкурс өткізу туралы хабарландыру соңғы жарияланғаннан кейін келесі күннен бастап есептеледі.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latin typeface="Times New Roman" panose="02020603050405020304" pitchFamily="18" charset="0"/>
                <a:ea typeface="Calibri" panose="020F0502020204030204" pitchFamily="34" charset="0"/>
                <a:cs typeface="Times New Roman" panose="02020603050405020304" pitchFamily="18" charset="0"/>
              </a:rPr>
              <a:t>Конкурсқа қажетті құжаттар Қарағанды облысы білім басқармасының Шахтинск қаласы білім бөлімі «Еркетай» бөбекжайы» КМҚК әлеуметтік желілердің ресми аккаунтында конкурс өткізу туралы хабарландыру жарияланған сәттен бастап 7  күн ішінде ұсынылуы тиіс (Instagram – erketai.shakhtinsk)</a:t>
            </a:r>
            <a:br>
              <a:rPr lang="kk-KZ" sz="1200" dirty="0">
                <a:latin typeface="Times New Roman" panose="02020603050405020304" pitchFamily="18" charset="0"/>
                <a:ea typeface="Calibri" panose="020F0502020204030204" pitchFamily="34" charset="0"/>
                <a:cs typeface="Times New Roman" panose="02020603050405020304" pitchFamily="18" charset="0"/>
              </a:rPr>
            </a:b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702564" y="373061"/>
            <a:ext cx="8403021" cy="517065"/>
          </a:xfrm>
          <a:prstGeom prst="rect">
            <a:avLst/>
          </a:prstGeom>
        </p:spPr>
        <p:txBody>
          <a:bodyPr wrap="square">
            <a:spAutoFit/>
          </a:bodyPr>
          <a:lstStyle/>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басталған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09.01.2023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ж</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kk-KZ" sz="1200" b="1" dirty="0">
                <a:latin typeface="Times New Roman" panose="02020603050405020304" pitchFamily="18" charset="0"/>
                <a:ea typeface="Calibri" panose="020F0502020204030204" pitchFamily="34" charset="0"/>
                <a:cs typeface="Times New Roman" panose="02020603050405020304" pitchFamily="18" charset="0"/>
              </a:rPr>
              <a:t>Құжаттарды қабылдау аяқталған күн, уақыты </a:t>
            </a: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16.01.2023 </a:t>
            </a:r>
            <a:r>
              <a:rPr lang="kk-KZ" sz="1200" b="1" dirty="0">
                <a:latin typeface="Times New Roman" panose="02020603050405020304" pitchFamily="18" charset="0"/>
                <a:ea typeface="Calibri" panose="020F0502020204030204" pitchFamily="34" charset="0"/>
                <a:cs typeface="Times New Roman" panose="02020603050405020304" pitchFamily="18" charset="0"/>
              </a:rPr>
              <a:t>ж. </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48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TotalTime>
  <Words>821</Words>
  <Application>Microsoft Office PowerPoint</Application>
  <PresentationFormat>Экран (4:3)</PresentationFormat>
  <Paragraphs>88</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40</cp:revision>
  <dcterms:created xsi:type="dcterms:W3CDTF">2020-09-22T05:23:18Z</dcterms:created>
  <dcterms:modified xsi:type="dcterms:W3CDTF">2023-01-10T09:20:44Z</dcterms:modified>
</cp:coreProperties>
</file>