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83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59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14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9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454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05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73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75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8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14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324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F6DADC3-BF4A-4ABC-BBF1-D3E3A19192E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1403142-10EB-49AF-8BDC-397C40F8945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14564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zon.ru/context/detail/id/3356587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hacker.ru/knigi-na-anglijskom-yazyke/" TargetMode="External"/><Relationship Id="rId2" Type="http://schemas.openxmlformats.org/officeDocument/2006/relationships/hyperlink" Target="https://lifehacker.ru/spaced-repetition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fehacker.ru/metod-kartochek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2A9EAF-8E1E-43D9-BE66-7D9FA8818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428" y="2133600"/>
            <a:ext cx="9218743" cy="259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современные методы изучения языка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8D1C8D-B3AD-4BBC-B3E5-58AF94791A1C}"/>
              </a:ext>
            </a:extLst>
          </p:cNvPr>
          <p:cNvSpPr txBox="1"/>
          <p:nvPr/>
        </p:nvSpPr>
        <p:spPr>
          <a:xfrm>
            <a:off x="5797118" y="4918229"/>
            <a:ext cx="4842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PTRoot"/>
              </a:rPr>
              <a:t>В рамках проекта «</a:t>
            </a:r>
            <a:r>
              <a:rPr lang="kk-KZ" dirty="0">
                <a:latin typeface="PTRoot"/>
              </a:rPr>
              <a:t>Алғашқы ұстаз ата-ана»</a:t>
            </a:r>
            <a:endParaRPr lang="ru-RU" dirty="0">
              <a:latin typeface="PTRoot"/>
            </a:endParaRPr>
          </a:p>
        </p:txBody>
      </p:sp>
    </p:spTree>
    <p:extLst>
      <p:ext uri="{BB962C8B-B14F-4D97-AF65-F5344CB8AC3E}">
        <p14:creationId xmlns:p14="http://schemas.microsoft.com/office/powerpoint/2010/main" val="1376783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881F4A8-DCEF-45B1-A79E-5BC12E87B9D5}"/>
              </a:ext>
            </a:extLst>
          </p:cNvPr>
          <p:cNvSpPr/>
          <p:nvPr/>
        </p:nvSpPr>
        <p:spPr>
          <a:xfrm>
            <a:off x="455720" y="556151"/>
            <a:ext cx="110586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mmissioner"/>
              </a:rPr>
              <a:t>1. Метод «Учимся как дети» - Матричный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Звучит многообещающе, правда? Ведь широко известно утверждение, что малышам новые знания даются гораздо легче, чем взрослым. А кроме того, детьми когда-то были все: у любого из нас есть успешный опыт изучения как минимум одного языка — родного.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417C9A9-D0B8-4A1A-89AC-6F5244C6D315}"/>
              </a:ext>
            </a:extLst>
          </p:cNvPr>
          <p:cNvSpPr/>
          <p:nvPr/>
        </p:nvSpPr>
        <p:spPr>
          <a:xfrm>
            <a:off x="455720" y="2054532"/>
            <a:ext cx="110586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Матричный — потому что основан на так называемых языковых матрицах. Это короткие диалоги или монологи, которые содержат частотные лексику и</a:t>
            </a:r>
            <a:r>
              <a:rPr lang="ru-RU" b="0" i="0" dirty="0">
                <a:effectLst/>
                <a:latin typeface="PTRoot"/>
              </a:rPr>
              <a:t> </a:t>
            </a:r>
            <a:r>
              <a:rPr lang="ru-RU" dirty="0" err="1">
                <a:latin typeface="PTRoot"/>
              </a:rPr>
              <a:t>граматику</a:t>
            </a:r>
            <a:r>
              <a:rPr lang="ru-RU" b="0" i="0" dirty="0">
                <a:effectLst/>
                <a:latin typeface="PTRoot"/>
              </a:rPr>
              <a:t>. 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Всего требуется 25–30 текстов по 15–50 секунд.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Суть метода заключается в том, что сначала нужно по много раз прослушивать эти тексты, а потом, копируя диктора, громко и чётко их начитывать до тех пор, пока оба этих процесса не станут лёгкими и естественными. Мозг и все мышцы, которые участвуют при этом, привыкают, усваивают новое звучание и образы букв. Значение слов и грамматики матриц можно разбирать параллельно, и в процессе они хорошо запоминаются.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Чем дольше и чётче говоришь и, соответственно, чем сильнее адаптируется к новым звукам речевой аппарат, тем лучше распознаёшь речь на слух.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В чём тут сходство с детьми? В том, что они изучают язык в такой последовательности: </a:t>
            </a:r>
            <a:r>
              <a:rPr lang="ru-RU" b="0" i="1" dirty="0">
                <a:solidFill>
                  <a:srgbClr val="000000"/>
                </a:solidFill>
                <a:effectLst/>
                <a:latin typeface="PTRoot"/>
              </a:rPr>
              <a:t>слушание —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PTRoot"/>
              </a:rPr>
              <a:t>слышание</a:t>
            </a:r>
            <a:r>
              <a:rPr lang="ru-RU" b="0" i="1" dirty="0">
                <a:solidFill>
                  <a:srgbClr val="000000"/>
                </a:solidFill>
                <a:effectLst/>
                <a:latin typeface="PTRoot"/>
              </a:rPr>
              <a:t> — анализ — подражание. 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Они слушают взрослых, постепенно начинают различать звуки и их сочетания и стараются потом их копировать.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Когда работа с матрицами завершена, можно переходить ко второму этапу метода — чтению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178863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26720C-3FA9-48CE-BA10-E1AC8FA55F7A}"/>
              </a:ext>
            </a:extLst>
          </p:cNvPr>
          <p:cNvSpPr/>
          <p:nvPr/>
        </p:nvSpPr>
        <p:spPr>
          <a:xfrm>
            <a:off x="665825" y="474345"/>
            <a:ext cx="109816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mmissioner"/>
              </a:rPr>
              <a:t>2. Метод «Читаем и повторяем» 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PTRoot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Этот метод подойдет тем, кто уже имеет определенный словарный запас и работает над </a:t>
            </a:r>
            <a:r>
              <a:rPr lang="ru-RU" dirty="0">
                <a:solidFill>
                  <a:srgbClr val="000000"/>
                </a:solidFill>
                <a:latin typeface="PTRoot"/>
              </a:rPr>
              <a:t>формированием связной речи. С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начала можно читать тексты с частичным замещением слов, сверяясь с подсказками, а потом переходить к оригиналу произведения, полностью на казахском языке.</a:t>
            </a:r>
          </a:p>
          <a:p>
            <a:r>
              <a:rPr lang="ru-RU" dirty="0">
                <a:solidFill>
                  <a:srgbClr val="000000"/>
                </a:solidFill>
                <a:latin typeface="PTRoot"/>
              </a:rPr>
              <a:t>В данном методе н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е нужно ничего специально заучивать или смотреть один фрагмент по многу раз — надо просто читать книгу от начала до конца.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PTRoot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По мере продвижения становится гораздо проще, чем вначале. Слова и грамматика часто повторяются, за счёт чего и запоминаются. Чтобы произошло полное погружение, читать нужно достаточно быстро и часто — это очень важно для изучения языков. </a:t>
            </a:r>
          </a:p>
          <a:p>
            <a:endParaRPr lang="ru-RU" dirty="0">
              <a:solidFill>
                <a:srgbClr val="000000"/>
              </a:solidFill>
              <a:latin typeface="PTRoot"/>
            </a:endParaRP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Заниматься можно где и когда угодно: хоть в транспорте, хоть в удобном кресле у себя дома.</a:t>
            </a:r>
          </a:p>
        </p:txBody>
      </p:sp>
    </p:spTree>
    <p:extLst>
      <p:ext uri="{BB962C8B-B14F-4D97-AF65-F5344CB8AC3E}">
        <p14:creationId xmlns:p14="http://schemas.microsoft.com/office/powerpoint/2010/main" val="368915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166C289-ABA5-4CB0-AADD-9C1EBB988E33}"/>
              </a:ext>
            </a:extLst>
          </p:cNvPr>
          <p:cNvSpPr/>
          <p:nvPr/>
        </p:nvSpPr>
        <p:spPr>
          <a:xfrm>
            <a:off x="574088" y="554285"/>
            <a:ext cx="110438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mmissioner"/>
              </a:rPr>
              <a:t>3. Мнемотехника: фантазируем и сочиняем истории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Мнемотехника (от греч.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PTRoot"/>
              </a:rPr>
              <a:t>mnemonikon</a:t>
            </a:r>
            <a:r>
              <a:rPr lang="en-US" b="0" i="0" dirty="0">
                <a:solidFill>
                  <a:srgbClr val="000000"/>
                </a:solidFill>
                <a:effectLst/>
                <a:latin typeface="PTRoot"/>
              </a:rPr>
              <a:t> — 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искусство запоминания) — это система различных приёмов, облегчающих запоминание с помощью ассоциаций. Метод соединения образов для заучивания используется уже очень давно — считается, что термин «мнемоника» ввёл ещё </a:t>
            </a:r>
            <a:r>
              <a:rPr lang="ru-RU" b="0" i="0" u="none" strike="noStrike" dirty="0">
                <a:effectLst/>
                <a:latin typeface="PTRoot"/>
                <a:hlinkClick r:id="rId2" tooltip="«Мнемотехника. Запоминание на основе визуального мышления», Зиганов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Пифагор</a:t>
            </a:r>
            <a:r>
              <a:rPr lang="ru-RU" b="0" i="0" dirty="0">
                <a:effectLst/>
                <a:latin typeface="PTRoot"/>
              </a:rPr>
              <a:t>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Есть очень много способов его применить —  это могут быть какие угодно ассоциации: слуховые, визуальные, смысловые, со словами из родного языка и другие.</a:t>
            </a:r>
          </a:p>
          <a:p>
            <a:endParaRPr lang="ru-RU" b="0" i="0" dirty="0">
              <a:solidFill>
                <a:srgbClr val="000000"/>
              </a:solidFill>
              <a:effectLst/>
              <a:latin typeface="PTRoot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89BFCAB-0F08-4432-9EC8-2F3DF61DDA3A}"/>
              </a:ext>
            </a:extLst>
          </p:cNvPr>
          <p:cNvSpPr/>
          <p:nvPr/>
        </p:nvSpPr>
        <p:spPr>
          <a:xfrm>
            <a:off x="1924974" y="2951946"/>
            <a:ext cx="83420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Commissioner"/>
              </a:rPr>
              <a:t>Чем смешнее ассоциации, тем легче это запомнить. Мышление требует новизны!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093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C634CB-18C9-4ED9-A24D-2CC9112FE266}"/>
              </a:ext>
            </a:extLst>
          </p:cNvPr>
          <p:cNvSpPr/>
          <p:nvPr/>
        </p:nvSpPr>
        <p:spPr>
          <a:xfrm>
            <a:off x="506027" y="350037"/>
            <a:ext cx="109194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PTRoot"/>
              </a:rPr>
              <a:t>4. Метод «90 секунд» </a:t>
            </a:r>
          </a:p>
          <a:p>
            <a:endParaRPr lang="ru-RU" b="1" i="0" dirty="0">
              <a:solidFill>
                <a:srgbClr val="000000"/>
              </a:solidFill>
              <a:effectLst/>
              <a:latin typeface="PTRoot"/>
            </a:endParaRPr>
          </a:p>
          <a:p>
            <a:r>
              <a:rPr lang="ru-RU" i="0" dirty="0">
                <a:effectLst/>
                <a:latin typeface="PTRoot"/>
              </a:rPr>
              <a:t>Концентрируемся</a:t>
            </a:r>
            <a:r>
              <a:rPr lang="ru-RU" dirty="0">
                <a:latin typeface="PTRoot"/>
              </a:rPr>
              <a:t> и говорим обыденные фразы так, словно обращаемся к Великому Царю!</a:t>
            </a:r>
          </a:p>
          <a:p>
            <a:r>
              <a:rPr lang="ru-RU" dirty="0">
                <a:latin typeface="PTRoot"/>
              </a:rPr>
              <a:t>Забавно, правда? Это не обязательно, но эмоции помогут ещё лучше запомнить материал.</a:t>
            </a:r>
          </a:p>
          <a:p>
            <a:endParaRPr lang="ru-RU" dirty="0">
              <a:latin typeface="PTRoot"/>
            </a:endParaRPr>
          </a:p>
          <a:p>
            <a:r>
              <a:rPr lang="ru-RU" dirty="0">
                <a:latin typeface="PTRoot"/>
              </a:rPr>
              <a:t>Данный метод задействует </a:t>
            </a:r>
            <a:r>
              <a:rPr lang="ru-RU" dirty="0">
                <a:latin typeface="PTRoot"/>
                <a:hlinkClick r:id="rId2" tooltip="Лучший метод запоминать новую информацию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интервальные повторения</a:t>
            </a:r>
            <a:r>
              <a:rPr lang="ru-RU" dirty="0">
                <a:latin typeface="PTRoot"/>
              </a:rPr>
              <a:t> — возвращение к материалу через определённые промежутки времени. </a:t>
            </a:r>
          </a:p>
          <a:p>
            <a:endParaRPr lang="ru-RU" dirty="0">
              <a:latin typeface="PTRoot"/>
            </a:endParaRPr>
          </a:p>
          <a:p>
            <a:r>
              <a:rPr lang="ru-RU" dirty="0">
                <a:latin typeface="PTRoot"/>
              </a:rPr>
              <a:t>Выписываем новое слово вместе с тем предложением, в котором оно встретилось (то есть в контексте).</a:t>
            </a:r>
          </a:p>
          <a:p>
            <a:r>
              <a:rPr lang="ru-RU" dirty="0">
                <a:latin typeface="PTRoot"/>
              </a:rPr>
              <a:t>Как-то выделяем его для себя (например, цветом или подчеркиванием).</a:t>
            </a:r>
          </a:p>
          <a:p>
            <a:r>
              <a:rPr lang="ru-RU" dirty="0">
                <a:latin typeface="PTRoot"/>
              </a:rPr>
              <a:t>Первую неделю каждый день читаем предложение один-два раза в течение 10 секунд.</a:t>
            </a:r>
          </a:p>
          <a:p>
            <a:r>
              <a:rPr lang="ru-RU" dirty="0">
                <a:latin typeface="PTRoot"/>
              </a:rPr>
              <a:t>Следующая неделя — перерыв.</a:t>
            </a:r>
          </a:p>
          <a:p>
            <a:r>
              <a:rPr lang="ru-RU" dirty="0">
                <a:latin typeface="PTRoot"/>
              </a:rPr>
              <a:t>Делаем ещё один подход: повторяем предложение теперь уже три раза в течение 10 секунд. На этот раз достаточно одного дня.</a:t>
            </a:r>
          </a:p>
          <a:p>
            <a:r>
              <a:rPr lang="ru-RU" dirty="0">
                <a:latin typeface="PTRoot"/>
              </a:rPr>
              <a:t>Дальше — перерыв в две недели.</a:t>
            </a:r>
          </a:p>
          <a:p>
            <a:r>
              <a:rPr lang="ru-RU" dirty="0">
                <a:latin typeface="PTRoot"/>
              </a:rPr>
              <a:t>Последний подход: читаем предложение ещё три раза. Всего получается 90 секунд.</a:t>
            </a:r>
          </a:p>
          <a:p>
            <a:endParaRPr lang="ru-RU" dirty="0">
              <a:latin typeface="PTRoot"/>
            </a:endParaRPr>
          </a:p>
          <a:p>
            <a:r>
              <a:rPr lang="ru-RU" dirty="0">
                <a:latin typeface="PTRoot"/>
              </a:rPr>
              <a:t>Самое главное в этом методе — полная концентрация при чтении. Это не механическое действие: важно хорошо осознавать смысл и перевод фразы. </a:t>
            </a:r>
            <a:r>
              <a:rPr lang="ru-RU" dirty="0">
                <a:latin typeface="PTRoot"/>
                <a:hlinkClick r:id="rId3" tooltip="Что почитать на английском, если только начали учить язы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Читать</a:t>
            </a:r>
            <a:r>
              <a:rPr lang="ru-RU" dirty="0">
                <a:latin typeface="PTRoot"/>
              </a:rPr>
              <a:t> нужно чётко и обязательно вслух.</a:t>
            </a:r>
            <a:endParaRPr lang="ru-RU" b="1" i="0" dirty="0">
              <a:solidFill>
                <a:srgbClr val="000000"/>
              </a:solidFill>
              <a:effectLst/>
              <a:latin typeface="PTRoot"/>
            </a:endParaRPr>
          </a:p>
        </p:txBody>
      </p:sp>
    </p:spTree>
    <p:extLst>
      <p:ext uri="{BB962C8B-B14F-4D97-AF65-F5344CB8AC3E}">
        <p14:creationId xmlns:p14="http://schemas.microsoft.com/office/powerpoint/2010/main" val="4139194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A78D46-ADD8-45E8-A2FA-5C1B8EA7B0F8}"/>
              </a:ext>
            </a:extLst>
          </p:cNvPr>
          <p:cNvSpPr/>
          <p:nvPr/>
        </p:nvSpPr>
        <p:spPr>
          <a:xfrm>
            <a:off x="436485" y="453085"/>
            <a:ext cx="10864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mmissioner"/>
              </a:rPr>
              <a:t>5. Игровые методы «Уничтожаем скуку»</a:t>
            </a:r>
          </a:p>
          <a:p>
            <a:endParaRPr lang="ru-RU" b="1" i="0" dirty="0">
              <a:solidFill>
                <a:srgbClr val="000000"/>
              </a:solidFill>
              <a:effectLst/>
              <a:latin typeface="Commissioner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02912BE-91FF-44B0-A731-A84089418B34}"/>
              </a:ext>
            </a:extLst>
          </p:cNvPr>
          <p:cNvSpPr/>
          <p:nvPr/>
        </p:nvSpPr>
        <p:spPr>
          <a:xfrm>
            <a:off x="436485" y="1099416"/>
            <a:ext cx="112657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PTRoot"/>
              </a:rPr>
              <a:t>Игра в слова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 Можно, как обычно, просто называть слова на последнюю букву предыдущих.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 Или, используя карточки со словами, за ограниченное время описывать оппоненту то, что вам попалось, пока тот не ответит правильно, а потом меняться. Интересно делать это в командах: выигрывает та, у которой будет больше угаданных слов.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B646A4-94BF-4BD2-A4EC-81F96BC3B91B}"/>
              </a:ext>
            </a:extLst>
          </p:cNvPr>
          <p:cNvSpPr/>
          <p:nvPr/>
        </p:nvSpPr>
        <p:spPr>
          <a:xfrm>
            <a:off x="436486" y="2977991"/>
            <a:ext cx="111488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Commissioner"/>
              </a:rPr>
              <a:t>Составление историй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 Один участник составляет первое предложение истории. Второй быстро придумывает ещё одно. Третий — продолжает и так далее. Можно играть и вдвоём.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 Если участников много, начинать лучше с одного слова, а каждый следующий игрок должен называть его плюс новое — которое ассоциируется с первым. Чем больше людей, тем сложнее — ведь если собралось, скажем, 20 человек, то последнему придётся вспомнить 20 слов. Дальше можно идти по кругу. Это не только помогает выучить язык, но и развивает память в целом.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 Вытаскиваем несколько</a:t>
            </a:r>
            <a:r>
              <a:rPr lang="ru-RU" b="0" i="0" dirty="0">
                <a:effectLst/>
                <a:latin typeface="PTRoot"/>
              </a:rPr>
              <a:t> </a:t>
            </a:r>
            <a:r>
              <a:rPr lang="ru-RU" b="0" i="0" u="none" strike="noStrike" dirty="0">
                <a:effectLst/>
                <a:latin typeface="PTRoot"/>
                <a:hlinkClick r:id="rId2" tooltip="Как выучить всё без зубрёжки: метод карточе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карточек</a:t>
            </a:r>
            <a:r>
              <a:rPr lang="ru-RU" b="0" i="0" dirty="0">
                <a:solidFill>
                  <a:srgbClr val="000000"/>
                </a:solidFill>
                <a:effectLst/>
                <a:latin typeface="PTRoot"/>
              </a:rPr>
              <a:t> со словами и быстро придумываем из них историю.</a:t>
            </a:r>
          </a:p>
        </p:txBody>
      </p:sp>
    </p:spTree>
    <p:extLst>
      <p:ext uri="{BB962C8B-B14F-4D97-AF65-F5344CB8AC3E}">
        <p14:creationId xmlns:p14="http://schemas.microsoft.com/office/powerpoint/2010/main" val="106452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546116-E516-436C-B5F5-5C883AAE8697}"/>
              </a:ext>
            </a:extLst>
          </p:cNvPr>
          <p:cNvSpPr/>
          <p:nvPr/>
        </p:nvSpPr>
        <p:spPr>
          <a:xfrm>
            <a:off x="375819" y="440704"/>
            <a:ext cx="100643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PTRoot"/>
                <a:ea typeface="Calibri" panose="020F0502020204030204" pitchFamily="34" charset="0"/>
              </a:rPr>
              <a:t>6. Метод «</a:t>
            </a:r>
            <a:r>
              <a:rPr lang="ru-RU" b="1" dirty="0" err="1">
                <a:latin typeface="PTRoot"/>
                <a:ea typeface="Calibri" panose="020F0502020204030204" pitchFamily="34" charset="0"/>
              </a:rPr>
              <a:t>Стикеромания</a:t>
            </a:r>
            <a:r>
              <a:rPr lang="ru-RU" b="1" dirty="0">
                <a:latin typeface="PTRoot"/>
                <a:ea typeface="Calibri" panose="020F0502020204030204" pitchFamily="34" charset="0"/>
              </a:rPr>
              <a:t>»</a:t>
            </a:r>
          </a:p>
          <a:p>
            <a:endParaRPr lang="ru-RU" dirty="0">
              <a:latin typeface="PTRoot"/>
              <a:ea typeface="Calibri" panose="020F0502020204030204" pitchFamily="34" charset="0"/>
            </a:endParaRPr>
          </a:p>
          <a:p>
            <a:r>
              <a:rPr lang="ru-RU" dirty="0">
                <a:latin typeface="PTRoot"/>
                <a:ea typeface="Calibri" panose="020F0502020204030204" pitchFamily="34" charset="0"/>
              </a:rPr>
              <a:t>Это возможность выучить новые слова, не выходя из дома. </a:t>
            </a:r>
          </a:p>
          <a:p>
            <a:r>
              <a:rPr lang="ru-RU" dirty="0">
                <a:latin typeface="PTRoot"/>
                <a:ea typeface="Calibri" panose="020F0502020204030204" pitchFamily="34" charset="0"/>
              </a:rPr>
              <a:t>Зубрить слова просто так — скучно и неэффективно. </a:t>
            </a:r>
          </a:p>
          <a:p>
            <a:r>
              <a:rPr lang="ru-RU" dirty="0">
                <a:latin typeface="PTRoot"/>
                <a:ea typeface="Calibri" panose="020F0502020204030204" pitchFamily="34" charset="0"/>
              </a:rPr>
              <a:t>Мозг намного лучше запоминает визуальные образы. Такие выводы исследователи сделали еще в 60-х годах: они провели эксперимент, который позволил им определить способность человека к зрительной памяти. </a:t>
            </a:r>
            <a:endParaRPr lang="ru-RU" dirty="0">
              <a:latin typeface="PTRoot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5C931E-C884-458D-B2BF-5CEC978C9C9B}"/>
              </a:ext>
            </a:extLst>
          </p:cNvPr>
          <p:cNvSpPr/>
          <p:nvPr/>
        </p:nvSpPr>
        <p:spPr>
          <a:xfrm>
            <a:off x="287044" y="2592604"/>
            <a:ext cx="114847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PTRoot"/>
                <a:ea typeface="Calibri" panose="020F0502020204030204" pitchFamily="34" charset="0"/>
                <a:cs typeface="Times New Roman" panose="02020603050405020304" pitchFamily="18" charset="0"/>
              </a:rPr>
              <a:t>Суть метода проста: вы наклеиваете стикеры со словами на предметы, которые они обозначают.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PTRoo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PTRoot"/>
                <a:ea typeface="Calibri" panose="020F0502020204030204" pitchFamily="34" charset="0"/>
                <a:cs typeface="Times New Roman" panose="02020603050405020304" pitchFamily="18" charset="0"/>
              </a:rPr>
              <a:t>Метод задействует сразу несколько каналов восприятия: зрительный и тактильный.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PTRoo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PTRoot"/>
                <a:ea typeface="Calibri" panose="020F0502020204030204" pitchFamily="34" charset="0"/>
                <a:cs typeface="Times New Roman" panose="02020603050405020304" pitchFamily="18" charset="0"/>
              </a:rPr>
              <a:t>Вы не просто видите предмет, но и можете его пощупать. Если при этом еще и скажете слово со стикера вслух (написанное на казахском языке), подключится третий канал — слуховой.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PTRoo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PTRoot"/>
                <a:ea typeface="Calibri" panose="020F0502020204030204" pitchFamily="34" charset="0"/>
                <a:cs typeface="Times New Roman" panose="02020603050405020304" pitchFamily="18" charset="0"/>
              </a:rPr>
              <a:t>Огромный плюс метода стикеров — регулярность. 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PTRoot"/>
                <a:ea typeface="Calibri" panose="020F0502020204030204" pitchFamily="34" charset="0"/>
                <a:cs typeface="Times New Roman" panose="02020603050405020304" pitchFamily="18" charset="0"/>
              </a:rPr>
              <a:t>Человек постоянно видит слова на казахском языке, запоминает их и повторяет вместе с ребенком.</a:t>
            </a:r>
            <a:endParaRPr lang="ru-RU" dirty="0">
              <a:effectLst/>
              <a:latin typeface="PTRoo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212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81F2BE-B525-4D22-8284-0BDC9C42AAAB}"/>
              </a:ext>
            </a:extLst>
          </p:cNvPr>
          <p:cNvSpPr/>
          <p:nvPr/>
        </p:nvSpPr>
        <p:spPr>
          <a:xfrm>
            <a:off x="815266" y="1102920"/>
            <a:ext cx="107567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PTRoot"/>
              </a:rPr>
              <a:t>Полноценное изучение языка требует комплексного подхода.</a:t>
            </a:r>
          </a:p>
          <a:p>
            <a:pPr algn="ctr"/>
            <a:endParaRPr lang="ru-RU" sz="2800" dirty="0">
              <a:solidFill>
                <a:srgbClr val="000000"/>
              </a:solidFill>
              <a:latin typeface="PTRoot"/>
            </a:endParaRPr>
          </a:p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PTRoot"/>
              </a:rPr>
              <a:t> Нужно уделять внимание и говорению, и чтению, и письму, и аудированию — все эти аспекты неразрывно связаны и влияют друг на друга. </a:t>
            </a:r>
          </a:p>
          <a:p>
            <a:pPr algn="ctr"/>
            <a:endParaRPr lang="ru-RU" sz="2800" dirty="0">
              <a:solidFill>
                <a:srgbClr val="000000"/>
              </a:solidFill>
              <a:latin typeface="PTRoot"/>
            </a:endParaRPr>
          </a:p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PTRoot"/>
              </a:rPr>
              <a:t>Поэтому можно комбинировать разные методы, а также не забывать о том, что погружение в среду языка, который вы учите, очень сильно способствует прогрессу.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7370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Савон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39</TotalTime>
  <Words>1081</Words>
  <Application>Microsoft Office PowerPoint</Application>
  <PresentationFormat>Широкоэкранный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Commissioner</vt:lpstr>
      <vt:lpstr>Garamond</vt:lpstr>
      <vt:lpstr>PTRoot</vt:lpstr>
      <vt:lpstr>Times New Roman</vt:lpstr>
      <vt:lpstr>Савон</vt:lpstr>
      <vt:lpstr>современные методы изучения языка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эффективных методов изучения казахского языка</dc:title>
  <dc:creator>AlexsandraA</dc:creator>
  <cp:lastModifiedBy>AlexsandraA</cp:lastModifiedBy>
  <cp:revision>5</cp:revision>
  <dcterms:created xsi:type="dcterms:W3CDTF">2022-12-06T05:04:18Z</dcterms:created>
  <dcterms:modified xsi:type="dcterms:W3CDTF">2022-12-06T05:43:54Z</dcterms:modified>
</cp:coreProperties>
</file>