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0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7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96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72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749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6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3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1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0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4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3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43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2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6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6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D0D76-EA4B-40C1-B1D5-13C04F933CBB}" type="datetimeFigureOut">
              <a:rPr lang="ru-RU" smtClean="0"/>
              <a:t>22.11.2022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13DFAA-707C-49B1-94D8-8637F63FE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7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B129B-51C0-411B-8FDC-287F5C43F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478" y="19424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Перечень </a:t>
            </a:r>
            <a:br>
              <a:rPr lang="ru-RU" dirty="0"/>
            </a:br>
            <a:r>
              <a:rPr lang="ru-RU" dirty="0"/>
              <a:t>рекомендуемой литературы </a:t>
            </a:r>
            <a:br>
              <a:rPr lang="ru-RU" dirty="0"/>
            </a:br>
            <a:r>
              <a:rPr lang="ru-RU" sz="4400" dirty="0"/>
              <a:t>для детей от 2 до 3 лет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5AB589-D50B-45FD-9275-2DD7E35CE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520" y="3886123"/>
            <a:ext cx="9144000" cy="1655762"/>
          </a:xfrm>
        </p:spPr>
        <p:txBody>
          <a:bodyPr/>
          <a:lstStyle/>
          <a:p>
            <a:r>
              <a:rPr lang="ru-RU" dirty="0"/>
              <a:t>В рамках реализации проекта «Заочный детский сад» </a:t>
            </a:r>
          </a:p>
        </p:txBody>
      </p:sp>
    </p:spTree>
    <p:extLst>
      <p:ext uri="{BB962C8B-B14F-4D97-AF65-F5344CB8AC3E}">
        <p14:creationId xmlns:p14="http://schemas.microsoft.com/office/powerpoint/2010/main" val="375728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B2B7BB-3145-4989-98AE-3BDE1CCC0F9E}"/>
              </a:ext>
            </a:extLst>
          </p:cNvPr>
          <p:cNvSpPr/>
          <p:nvPr/>
        </p:nvSpPr>
        <p:spPr>
          <a:xfrm>
            <a:off x="585926" y="446925"/>
            <a:ext cx="10342486" cy="367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покупать?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Книжки с крупными и очень простыми, соответствующими тексту иллюстрациями.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Ищите книги, позволяющие ребенку делать что-то самостоятельно, наклеивать стикеры, раскрашивать картинки.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Отдавайте предпочтение прочным и недорогим изданиям.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Важно! Читайте по 10-15 минут пару раз в день. Самостоятельное чтение, а точнее рассматривание ребенком картинок, в идеале должно проходить под вашим присмотром и занимать не меньше 5 минут.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7408F9-AD0E-4C53-925B-7359D752B152}"/>
              </a:ext>
            </a:extLst>
          </p:cNvPr>
          <p:cNvSpPr/>
          <p:nvPr/>
        </p:nvSpPr>
        <p:spPr>
          <a:xfrm>
            <a:off x="350668" y="405173"/>
            <a:ext cx="11490664" cy="541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 во время чтения художественной литературы: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endParaRPr lang="ru-RU" sz="2000" dirty="0">
              <a:solidFill>
                <a:srgbClr val="11111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Неоднократно читать и рассказывать художественные произведения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Приучать </a:t>
            </a:r>
            <a:r>
              <a:rPr lang="ru-RU" sz="2000" b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слушать народные песенки, сказки, авторские произведения.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Сопровождать чтение показом игрушек, картинок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Сопровождать чтение игровыми действиями.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Предоставлять детям возможность договаривать слова, фразы при чтении знакомых стихотворений.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Поощрять попытки рассказать стихотворный текст целиком с помощью взрослого.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Помогать детям старше 2,5лет играть в хорошо знакомую сказку.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Приобщать </a:t>
            </a:r>
            <a:r>
              <a:rPr lang="ru-RU" sz="2000" b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к рассматриванию рисунков в книгах, побуждать их называть знакомые предметы, показывать их по просьбе, </a:t>
            </a:r>
            <a:r>
              <a:rPr lang="ru-RU" sz="2000" u="sng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приучать задавать вопросы</a:t>
            </a: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«Кто </a:t>
            </a:r>
            <a:r>
              <a:rPr lang="ru-RU" sz="20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(что)</a:t>
            </a: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это?», </a:t>
            </a:r>
            <a:r>
              <a:rPr lang="ru-RU" sz="20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«Что делает?»</a:t>
            </a: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Пересказывать детям содержание несложных сюжетных картинок. 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Предлагать воспроизводить действия </a:t>
            </a:r>
            <a:r>
              <a:rPr lang="ru-RU" sz="20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(движения)</a:t>
            </a: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персонажа (</a:t>
            </a:r>
            <a:r>
              <a:rPr lang="ru-RU" sz="20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«Покажи, как клюют зернышки цыплята, как девочка ест суп»</a:t>
            </a:r>
            <a:r>
              <a:rPr lang="ru-RU" sz="20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1111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Быть примером </a:t>
            </a:r>
            <a:r>
              <a:rPr lang="ru-RU" sz="2000" dirty="0">
                <a:solidFill>
                  <a:srgbClr val="11111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чтении книг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0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3D9EE6-8AD9-4F22-B85E-5D6E526219BB}"/>
              </a:ext>
            </a:extLst>
          </p:cNvPr>
          <p:cNvSpPr/>
          <p:nvPr/>
        </p:nvSpPr>
        <p:spPr>
          <a:xfrm>
            <a:off x="757561" y="597955"/>
            <a:ext cx="6096000" cy="357726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Песенки, потешки, </a:t>
            </a:r>
            <a:r>
              <a:rPr lang="ru-RU" sz="2400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«Наша Маша 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«Наши уточки с утра»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«Пошел котик на Торжок»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Чики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чики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кички»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«Солнышко, ведрышко»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«Ой 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ду-ду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ду-ду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ду-ду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Сидит ворон на дубу»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«Из-за леса, из-за гор»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Огуречик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огуречик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«Заяц Егорка»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«Бежала лесочком лиса с 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кузовочком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1026" name="Picture 2" descr="https://cdn2.static1-sima-land.com/items/2350460/1/700-nw.jpg">
            <a:extLst>
              <a:ext uri="{FF2B5EF4-FFF2-40B4-BE49-F238E27FC236}">
                <a16:creationId xmlns:a16="http://schemas.microsoft.com/office/drawing/2014/main" id="{8C41ED26-F0CF-4DC1-AF01-875DF94EA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6" b="18211"/>
          <a:stretch/>
        </p:blipFill>
        <p:spPr bwMode="auto">
          <a:xfrm>
            <a:off x="6916997" y="426127"/>
            <a:ext cx="4259989" cy="27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dnr.ru/upload/000/u1/d/3/zaika-egorka.jpg">
            <a:extLst>
              <a:ext uri="{FF2B5EF4-FFF2-40B4-BE49-F238E27FC236}">
                <a16:creationId xmlns:a16="http://schemas.microsoft.com/office/drawing/2014/main" id="{BDE7AC3C-ECBA-4CB6-B969-AC236452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10" y="3372498"/>
            <a:ext cx="4336919" cy="30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1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B997E8-70DB-4229-A2E8-925E21B01144}"/>
              </a:ext>
            </a:extLst>
          </p:cNvPr>
          <p:cNvSpPr/>
          <p:nvPr/>
        </p:nvSpPr>
        <p:spPr>
          <a:xfrm>
            <a:off x="118369" y="348378"/>
            <a:ext cx="9274206" cy="4146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 в прозе и стихах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/>
              <a:t>«Ой ты, </a:t>
            </a:r>
            <a:r>
              <a:rPr lang="ru-RU" i="1" dirty="0" err="1"/>
              <a:t>заюшка</a:t>
            </a:r>
            <a:r>
              <a:rPr lang="ru-RU" i="1" dirty="0"/>
              <a:t>-пострел.»</a:t>
            </a:r>
            <a:r>
              <a:rPr lang="ru-RU" dirty="0"/>
              <a:t>, </a:t>
            </a:r>
            <a:r>
              <a:rPr lang="ru-RU" i="1" dirty="0"/>
              <a:t>«Ты, собачка, не лай.»</a:t>
            </a:r>
            <a:r>
              <a:rPr lang="ru-RU" dirty="0"/>
              <a:t>, </a:t>
            </a:r>
            <a:r>
              <a:rPr lang="ru-RU" dirty="0" err="1"/>
              <a:t>молд</a:t>
            </a:r>
            <a:r>
              <a:rPr lang="ru-RU" dirty="0"/>
              <a:t>., пер. И. </a:t>
            </a:r>
            <a:r>
              <a:rPr lang="ru-RU" dirty="0" err="1"/>
              <a:t>Токмаковой</a:t>
            </a:r>
            <a:r>
              <a:rPr lang="ru-RU" dirty="0"/>
              <a:t>.</a:t>
            </a:r>
            <a:endParaRPr lang="ru-RU" i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«Козлятки и волк»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обр. К. Ушинского;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«Теремок»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«Маша и медведь»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обр. М. Булатова</a:t>
            </a:r>
          </a:p>
          <a:p>
            <a:pPr>
              <a:lnSpc>
                <a:spcPct val="107000"/>
              </a:lnSpc>
            </a:pPr>
            <a:r>
              <a:rPr lang="ru-RU" i="1" dirty="0"/>
              <a:t>«Три веселых братца»</a:t>
            </a:r>
            <a:r>
              <a:rPr lang="ru-RU" dirty="0"/>
              <a:t>, пер. с нем. Л. Яхнина;</a:t>
            </a:r>
          </a:p>
          <a:p>
            <a:r>
              <a:rPr lang="ru-RU" i="1" dirty="0"/>
              <a:t>«</a:t>
            </a:r>
            <a:r>
              <a:rPr lang="ru-RU" i="1" dirty="0" err="1"/>
              <a:t>Котауси</a:t>
            </a:r>
            <a:r>
              <a:rPr lang="ru-RU" i="1" dirty="0"/>
              <a:t> и </a:t>
            </a:r>
            <a:r>
              <a:rPr lang="ru-RU" i="1" dirty="0" err="1"/>
              <a:t>Мауси</a:t>
            </a:r>
            <a:r>
              <a:rPr lang="ru-RU" i="1" dirty="0"/>
              <a:t>»</a:t>
            </a:r>
            <a:r>
              <a:rPr lang="ru-RU" dirty="0"/>
              <a:t>, англ., обр. К. Чуковского;</a:t>
            </a:r>
          </a:p>
          <a:p>
            <a:pPr>
              <a:lnSpc>
                <a:spcPct val="107000"/>
              </a:lnSpc>
            </a:pPr>
            <a:r>
              <a:rPr lang="ru-RU" i="1" dirty="0"/>
              <a:t>«</a:t>
            </a:r>
            <a:r>
              <a:rPr lang="ru-RU" i="1" dirty="0" err="1"/>
              <a:t>Бу-бу</a:t>
            </a:r>
            <a:r>
              <a:rPr lang="ru-RU" i="1" dirty="0"/>
              <a:t>, я рогатый»</a:t>
            </a:r>
            <a:r>
              <a:rPr lang="ru-RU" dirty="0"/>
              <a:t>, лит. обр. Ю. Григорьева;</a:t>
            </a:r>
          </a:p>
          <a:p>
            <a:pPr>
              <a:lnSpc>
                <a:spcPct val="107000"/>
              </a:lnSpc>
            </a:pPr>
            <a:r>
              <a:rPr lang="ru-RU" i="1" dirty="0"/>
              <a:t>«Горкой, горкой, горушкой»</a:t>
            </a:r>
            <a:r>
              <a:rPr lang="ru-RU" dirty="0"/>
              <a:t>, белорус, обр. Л. Елисеевой;</a:t>
            </a:r>
          </a:p>
          <a:p>
            <a:pPr>
              <a:lnSpc>
                <a:spcPct val="107000"/>
              </a:lnSpc>
            </a:pPr>
            <a:r>
              <a:rPr lang="ru-RU" dirty="0"/>
              <a:t>«Репка» </a:t>
            </a:r>
          </a:p>
          <a:p>
            <a:pPr>
              <a:lnSpc>
                <a:spcPct val="107000"/>
              </a:lnSpc>
            </a:pPr>
            <a:r>
              <a:rPr lang="ru-RU" dirty="0"/>
              <a:t>«Колобок»</a:t>
            </a:r>
          </a:p>
          <a:p>
            <a:pPr>
              <a:lnSpc>
                <a:spcPct val="107000"/>
              </a:lnSpc>
            </a:pPr>
            <a:r>
              <a:rPr lang="ru-RU" dirty="0"/>
              <a:t>«Курочка ряба» </a:t>
            </a:r>
          </a:p>
          <a:p>
            <a:pPr>
              <a:lnSpc>
                <a:spcPct val="107000"/>
              </a:lnSpc>
            </a:pPr>
            <a:r>
              <a:rPr lang="ru-RU" dirty="0"/>
              <a:t>«Рукавичка» </a:t>
            </a:r>
          </a:p>
          <a:p>
            <a:endParaRPr lang="ru-RU" dirty="0"/>
          </a:p>
        </p:txBody>
      </p:sp>
      <p:pic>
        <p:nvPicPr>
          <p:cNvPr id="2050" name="Picture 2" descr="https://knigamir.com/upload/iblock/636/636863a9b0d8abf26174aaea17623d75.jpg">
            <a:extLst>
              <a:ext uri="{FF2B5EF4-FFF2-40B4-BE49-F238E27FC236}">
                <a16:creationId xmlns:a16="http://schemas.microsoft.com/office/drawing/2014/main" id="{34ED9608-04A9-4308-B731-798498497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85" y="1440332"/>
            <a:ext cx="3110609" cy="41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labirint.ru/rcimg/b24c36ea846cd81cfc864d4e33b3433a/1920x1080/comments_pic/1209/06lab1obq1330378267.jpg?1330378269">
            <a:extLst>
              <a:ext uri="{FF2B5EF4-FFF2-40B4-BE49-F238E27FC236}">
                <a16:creationId xmlns:a16="http://schemas.microsoft.com/office/drawing/2014/main" id="{B0B0EE4D-5F38-48D0-97D9-C62AD23B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840" y="3145516"/>
            <a:ext cx="4659457" cy="31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75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41DAC2-F131-4C6A-8170-74984E5F6A02}"/>
              </a:ext>
            </a:extLst>
          </p:cNvPr>
          <p:cNvSpPr/>
          <p:nvPr/>
        </p:nvSpPr>
        <p:spPr>
          <a:xfrm>
            <a:off x="171635" y="350568"/>
            <a:ext cx="9371861" cy="5357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поэтов и писателей разных стран.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Биссет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«Га-га-га!»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пер. с англ. Н. Шерешевской;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Воронько.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«Обновки»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пер. с укр. С. Маршака;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Капутикян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«Маша обедает»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«Все спят»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пер. с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Т.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Спендиаровой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 «Три веселых братца», пер. с нем. Л. Яхнина;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«</a:t>
            </a:r>
            <a:r>
              <a:rPr lang="ru-RU" dirty="0" err="1"/>
              <a:t>Бу-бу</a:t>
            </a:r>
            <a:r>
              <a:rPr lang="ru-RU" dirty="0"/>
              <a:t>, я рогатый», лит., обр. Ю. Григорьева;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«</a:t>
            </a:r>
            <a:r>
              <a:rPr lang="ru-RU" dirty="0" err="1"/>
              <a:t>Котауси</a:t>
            </a:r>
            <a:r>
              <a:rPr lang="ru-RU" dirty="0"/>
              <a:t> и </a:t>
            </a:r>
            <a:r>
              <a:rPr lang="ru-RU" dirty="0" err="1"/>
              <a:t>Мауси</a:t>
            </a:r>
            <a:r>
              <a:rPr lang="ru-RU" dirty="0"/>
              <a:t>»; англ., </a:t>
            </a:r>
            <a:r>
              <a:rPr lang="ru-RU" dirty="0" err="1"/>
              <a:t>обр</a:t>
            </a:r>
            <a:r>
              <a:rPr lang="ru-RU" dirty="0"/>
              <a:t>, К. Чуковского;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«Ой ты </a:t>
            </a:r>
            <a:r>
              <a:rPr lang="ru-RU" dirty="0" err="1"/>
              <a:t>заюшка</a:t>
            </a:r>
            <a:r>
              <a:rPr lang="ru-RU" dirty="0"/>
              <a:t>-пострел.»; пер. с </a:t>
            </a:r>
            <a:r>
              <a:rPr lang="ru-RU" dirty="0" err="1"/>
              <a:t>молд</a:t>
            </a:r>
            <a:r>
              <a:rPr lang="ru-RU" dirty="0"/>
              <a:t>. И. </a:t>
            </a:r>
            <a:r>
              <a:rPr lang="ru-RU" dirty="0" err="1"/>
              <a:t>Токмаковой</a:t>
            </a:r>
            <a:r>
              <a:rPr lang="ru-RU" dirty="0"/>
              <a:t>;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«Ты, собачка, не лай.», пер. с </a:t>
            </a:r>
            <a:r>
              <a:rPr lang="ru-RU" dirty="0" err="1"/>
              <a:t>молд</a:t>
            </a:r>
            <a:r>
              <a:rPr lang="ru-RU" dirty="0"/>
              <a:t>. И. </a:t>
            </a:r>
            <a:r>
              <a:rPr lang="ru-RU" dirty="0" err="1"/>
              <a:t>Токмаковой</a:t>
            </a:r>
            <a:r>
              <a:rPr lang="ru-RU" dirty="0"/>
              <a:t>;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«</a:t>
            </a:r>
            <a:r>
              <a:rPr lang="ru-RU" dirty="0" err="1"/>
              <a:t>Раговоры</a:t>
            </a:r>
            <a:r>
              <a:rPr lang="ru-RU" dirty="0"/>
              <a:t>», чуваш., пер. Л. Яхнина;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«</a:t>
            </a:r>
            <a:r>
              <a:rPr lang="ru-RU" dirty="0" err="1"/>
              <a:t>Снегирек</a:t>
            </a:r>
            <a:r>
              <a:rPr lang="ru-RU" dirty="0"/>
              <a:t>», пер. с нем. В. Викторова;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«Сапожник», польск., обр. Б, </a:t>
            </a:r>
            <a:r>
              <a:rPr lang="ru-RU" dirty="0" err="1"/>
              <a:t>Заходера</a:t>
            </a:r>
            <a:r>
              <a:rPr lang="ru-RU" dirty="0"/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С. </a:t>
            </a:r>
            <a:r>
              <a:rPr lang="ru-RU" dirty="0" err="1"/>
              <a:t>Капутикян</a:t>
            </a:r>
            <a:r>
              <a:rPr lang="ru-RU" dirty="0"/>
              <a:t>. «Все спят», «Маша обедает» пер. с </a:t>
            </a:r>
            <a:r>
              <a:rPr lang="ru-RU" dirty="0" err="1"/>
              <a:t>арм</a:t>
            </a:r>
            <a:r>
              <a:rPr lang="ru-RU" dirty="0"/>
              <a:t>. Т. </a:t>
            </a:r>
            <a:r>
              <a:rPr lang="ru-RU" dirty="0" err="1"/>
              <a:t>Спендиаровой</a:t>
            </a:r>
            <a:r>
              <a:rPr lang="ru-RU" dirty="0"/>
              <a:t>.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П. Воронько. «Обновки», пер. с укр. С. Маршака.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Д. </a:t>
            </a:r>
            <a:r>
              <a:rPr lang="ru-RU" dirty="0" err="1"/>
              <a:t>Биссет</a:t>
            </a:r>
            <a:r>
              <a:rPr lang="ru-RU" dirty="0"/>
              <a:t>. «Га-га-га!», пер. с англ. Н. Шерешевской;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Ч. </a:t>
            </a:r>
            <a:r>
              <a:rPr lang="ru-RU" dirty="0" err="1"/>
              <a:t>Янчарский</a:t>
            </a:r>
            <a:r>
              <a:rPr lang="ru-RU" dirty="0"/>
              <a:t>. «В магазине игрушек», «Друзья».!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из книги «Приключения Мишки </a:t>
            </a:r>
            <a:r>
              <a:rPr lang="ru-RU" dirty="0" err="1"/>
              <a:t>Ушастика</a:t>
            </a:r>
            <a:r>
              <a:rPr lang="ru-RU" dirty="0"/>
              <a:t>», пер. с польск. В. Приходько.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sdnr.ru/upload/000/u1/b/f/d-bisset-ga-ga-ga-per-s-angl-n-shereshevskoi-photos-big.jpg">
            <a:extLst>
              <a:ext uri="{FF2B5EF4-FFF2-40B4-BE49-F238E27FC236}">
                <a16:creationId xmlns:a16="http://schemas.microsoft.com/office/drawing/2014/main" id="{EAEDA193-C6D9-4C6B-9FA0-2BF77385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14" y="257452"/>
            <a:ext cx="2621701" cy="36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kazki-basni.ru/wp-content/uploads/2020/03/sapozhnik.jpg">
            <a:extLst>
              <a:ext uri="{FF2B5EF4-FFF2-40B4-BE49-F238E27FC236}">
                <a16:creationId xmlns:a16="http://schemas.microsoft.com/office/drawing/2014/main" id="{442EAC6F-3AC3-4927-A2AF-25FC79C47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68" y="4381131"/>
            <a:ext cx="3370739" cy="22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F7DCEA-FCCC-45FA-B1F6-D32ADD3EAEF2}"/>
              </a:ext>
            </a:extLst>
          </p:cNvPr>
          <p:cNvSpPr/>
          <p:nvPr/>
        </p:nvSpPr>
        <p:spPr>
          <a:xfrm>
            <a:off x="91735" y="249608"/>
            <a:ext cx="9860133" cy="4466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Поэзия.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«Мишка»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«Слон»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«Кораблик»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«Грузовик»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(из цикла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«Игрушки»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«Кто как кричит»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А.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П.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«Девочка-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ревушка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Лермонтов.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«Спи, младенец.»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(из стихотворения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«Казачья колыбельная»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Александрова.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«Прятки»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Берестов.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«Больная кукла»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«Котенок»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А. Введенский.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«Мышка»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«Песня машиниста»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Заходер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«Ежик»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Лагздынь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«Петушок»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«Зайка, зайка, попляши!»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Маршак.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«Сказка о глупом мышонке»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Э.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Мошковская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«Приказ»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сокр.)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Н.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Шкулева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«Лисий хвостик.»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«Надувала кошка шар.»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Саконская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«Где мой пальчик?»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Г. Сапгир.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«Кошка»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 Чуковский.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«Путаница»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Федотка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uchebnik.mos.ru/system_2/game_apps/icons/000/239/598/original/%D0%BE%D0%B1%D0%BB%D0%BE%D0%B6%D0%BA%D0%B0.jpg">
            <a:extLst>
              <a:ext uri="{FF2B5EF4-FFF2-40B4-BE49-F238E27FC236}">
                <a16:creationId xmlns:a16="http://schemas.microsoft.com/office/drawing/2014/main" id="{D0B4B494-40DB-4DA6-BCDC-2681D7DF24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uchebnik.mos.ru/system_2/game_apps/icons/000/239/598/original/%D0%BE%D0%B1%D0%BB%D0%BE%D0%B6%D0%BA%D0%B0.jpg">
            <a:extLst>
              <a:ext uri="{FF2B5EF4-FFF2-40B4-BE49-F238E27FC236}">
                <a16:creationId xmlns:a16="http://schemas.microsoft.com/office/drawing/2014/main" id="{7EEC4832-B4E6-4BA7-95BE-669A19EB36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https://ruslania.com/pictures/books_photos/41/411051/o.jpg">
            <a:extLst>
              <a:ext uri="{FF2B5EF4-FFF2-40B4-BE49-F238E27FC236}">
                <a16:creationId xmlns:a16="http://schemas.microsoft.com/office/drawing/2014/main" id="{5E144F5D-2B0A-478E-BDD3-6B9A718C5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570" y="1892433"/>
            <a:ext cx="3208381" cy="471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6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86710B-DF2F-41A9-8D78-34E1A50CD2C5}"/>
              </a:ext>
            </a:extLst>
          </p:cNvPr>
          <p:cNvSpPr/>
          <p:nvPr/>
        </p:nvSpPr>
        <p:spPr>
          <a:xfrm>
            <a:off x="739805" y="504227"/>
            <a:ext cx="9886766" cy="239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 Толстой.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«Три медведя»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«Спала кошка на крыше»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«Был у Пети и Миши конь»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Бианки.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«Лис и мышонок»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 Павлова.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«Земляничка»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Сутеев. «Кто сказал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«мяу»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Г. Балл. «</a:t>
            </a:r>
            <a:r>
              <a:rPr lang="ru-RU" dirty="0" err="1"/>
              <a:t>Желтячок</a:t>
            </a:r>
            <a:r>
              <a:rPr lang="ru-RU" dirty="0"/>
              <a:t>»; </a:t>
            </a: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/>
              <a:t>Н. Павлова. «Земляничка».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dsdnr.ru/upload/000/u1/4/a/l-tolstoi-spala-koshka-na-kryshe-photos-big.jpg">
            <a:extLst>
              <a:ext uri="{FF2B5EF4-FFF2-40B4-BE49-F238E27FC236}">
                <a16:creationId xmlns:a16="http://schemas.microsoft.com/office/drawing/2014/main" id="{A0CC355A-8504-465A-AE66-9502DEC5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32" y="1474422"/>
            <a:ext cx="3596278" cy="49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ookerudit.kz/upload/iblock/c9c/261/cover1.jpg">
            <a:extLst>
              <a:ext uri="{FF2B5EF4-FFF2-40B4-BE49-F238E27FC236}">
                <a16:creationId xmlns:a16="http://schemas.microsoft.com/office/drawing/2014/main" id="{5E08A50D-4363-4A57-9BB6-48D69725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0" y="3182222"/>
            <a:ext cx="3162917" cy="32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2.labirint.ru/books/250704/scrn_big_1.jpg">
            <a:extLst>
              <a:ext uri="{FF2B5EF4-FFF2-40B4-BE49-F238E27FC236}">
                <a16:creationId xmlns:a16="http://schemas.microsoft.com/office/drawing/2014/main" id="{EF281C9D-416A-4B36-9F6A-EE0D390A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06" y="3182222"/>
            <a:ext cx="4624054" cy="30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83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39BA93-D6C4-41E0-B7ED-7989D6249B09}"/>
              </a:ext>
            </a:extLst>
          </p:cNvPr>
          <p:cNvSpPr/>
          <p:nvPr/>
        </p:nvSpPr>
        <p:spPr>
          <a:xfrm>
            <a:off x="816746" y="299842"/>
            <a:ext cx="10369118" cy="4578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читать?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Превратите чтение в приятный малышу ритуал. Например, делайте это перед сном – всегда в одно и то же время.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Если вы начали читать малышу сказку, а он заснул или отвлекся, то в следующий раз придется начинать с первой страницы. Таким маленьким детям пока еще сложно запоминать и совмещать в голове разные эпизоды одной истории.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Не ленитесь читать одно и то же по многу раз, если об этом просит ваш маленький консерватор. Используйте любовь 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к повторениям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чтобы учить стихи и истории наизусть.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Не бойтесь браться за тексты с незнакомыми ребенку словами. Во-первых, скорее всего, понимает он куда больше, чем вам кажется. А во-вторых, расширение словарного запаса здорово подстегнет развитие речи.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DD53DE-B504-4BA6-B7B1-4AA2BAA3E1EA}"/>
              </a:ext>
            </a:extLst>
          </p:cNvPr>
          <p:cNvSpPr/>
          <p:nvPr/>
        </p:nvSpPr>
        <p:spPr>
          <a:xfrm>
            <a:off x="736847" y="617533"/>
            <a:ext cx="8433786" cy="354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читать?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Короткие сказки. Пусть в них освещается одно событие или несколько, но происходящих линейно, то есть одно за другим.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Небольшие стихотворения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(4-12 строк)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Стихотворные загадки.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Зверушки и игрушки все еще на пике популярности. Но сейчас малышу уже недостаточно жизнерадостного рассказа о том, что на лугу пасутся </a:t>
            </a:r>
            <a:r>
              <a:rPr lang="ru-RU" i="1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«ко»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– теперь ему нужно, чтобы между героями были какие-то отношения, взаимодействие.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5104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1174</Words>
  <Application>Microsoft Office PowerPoint</Application>
  <PresentationFormat>Широкоэкранный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Перечень  рекомендуемой литературы  для детей от 2 до 3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 рекомендуемой литературы  для детей от 2 до 3 лет </dc:title>
  <dc:creator>AlexsandraA</dc:creator>
  <cp:lastModifiedBy>AlexsandraA</cp:lastModifiedBy>
  <cp:revision>5</cp:revision>
  <dcterms:created xsi:type="dcterms:W3CDTF">2022-11-22T04:43:02Z</dcterms:created>
  <dcterms:modified xsi:type="dcterms:W3CDTF">2022-11-22T05:22:00Z</dcterms:modified>
</cp:coreProperties>
</file>